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68" r:id="rId5"/>
    <p:sldId id="259" r:id="rId6"/>
    <p:sldId id="260" r:id="rId7"/>
    <p:sldId id="261" r:id="rId8"/>
    <p:sldId id="267" r:id="rId9"/>
    <p:sldId id="262" r:id="rId10"/>
    <p:sldId id="263"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6" d="100"/>
          <a:sy n="66" d="100"/>
        </p:scale>
        <p:origin x="4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925EAD-0D6C-4D7A-94D6-CC0D8AD6887E}" type="datetimeFigureOut">
              <a:rPr lang="en-US" smtClean="0"/>
              <a:t>3/15/2023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8E29D1-E6A9-4562-85AB-09FE4476CCFC}" type="slidenum">
              <a:rPr lang="en-US" smtClean="0"/>
              <a:t>‹#›</a:t>
            </a:fld>
            <a:endParaRPr lang="en-US"/>
          </a:p>
        </p:txBody>
      </p:sp>
    </p:spTree>
    <p:extLst>
      <p:ext uri="{BB962C8B-B14F-4D97-AF65-F5344CB8AC3E}">
        <p14:creationId xmlns:p14="http://schemas.microsoft.com/office/powerpoint/2010/main" val="162268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28E29D1-E6A9-4562-85AB-09FE4476CCFC}" type="slidenum">
              <a:rPr lang="en-US" smtClean="0"/>
              <a:t>13</a:t>
            </a:fld>
            <a:endParaRPr lang="en-US"/>
          </a:p>
        </p:txBody>
      </p:sp>
    </p:spTree>
    <p:extLst>
      <p:ext uri="{BB962C8B-B14F-4D97-AF65-F5344CB8AC3E}">
        <p14:creationId xmlns:p14="http://schemas.microsoft.com/office/powerpoint/2010/main" val="2730210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040C105-6866-4C7A-BF67-D6C772F7C52D}" type="datetimeFigureOut">
              <a:rPr lang="en-US" smtClean="0"/>
              <a:t>3/15/2023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3256632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40C105-6866-4C7A-BF67-D6C772F7C52D}" type="datetimeFigureOut">
              <a:rPr lang="en-US" smtClean="0"/>
              <a:t>3/15/2023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981319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40C105-6866-4C7A-BF67-D6C772F7C52D}" type="datetimeFigureOut">
              <a:rPr lang="en-US" smtClean="0"/>
              <a:t>3/15/2023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3496288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40C105-6866-4C7A-BF67-D6C772F7C52D}" type="datetimeFigureOut">
              <a:rPr lang="en-US" smtClean="0"/>
              <a:t>3/15/2023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1077571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7040C105-6866-4C7A-BF67-D6C772F7C52D}" type="datetimeFigureOut">
              <a:rPr lang="en-US" smtClean="0"/>
              <a:t>3/15/2023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1619579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040C105-6866-4C7A-BF67-D6C772F7C52D}" type="datetimeFigureOut">
              <a:rPr lang="en-US" smtClean="0"/>
              <a:t>3/15/2023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2030424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040C105-6866-4C7A-BF67-D6C772F7C52D}" type="datetimeFigureOut">
              <a:rPr lang="en-US" smtClean="0"/>
              <a:t>3/15/2023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2169534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040C105-6866-4C7A-BF67-D6C772F7C52D}" type="datetimeFigureOut">
              <a:rPr lang="en-US" smtClean="0"/>
              <a:t>3/15/2023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3121672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40C105-6866-4C7A-BF67-D6C772F7C52D}" type="datetimeFigureOut">
              <a:rPr lang="en-US" smtClean="0"/>
              <a:t>3/15/2023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2965610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040C105-6866-4C7A-BF67-D6C772F7C52D}" type="datetimeFigureOut">
              <a:rPr lang="en-US" smtClean="0"/>
              <a:t>3/15/2023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900724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040C105-6866-4C7A-BF67-D6C772F7C52D}" type="datetimeFigureOut">
              <a:rPr lang="en-US" smtClean="0"/>
              <a:t>3/15/2023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75582B-A094-4095-AA9F-B1B2FF4FEEE1}" type="slidenum">
              <a:rPr lang="en-US" smtClean="0"/>
              <a:t>‹#›</a:t>
            </a:fld>
            <a:endParaRPr lang="en-US"/>
          </a:p>
        </p:txBody>
      </p:sp>
    </p:spTree>
    <p:extLst>
      <p:ext uri="{BB962C8B-B14F-4D97-AF65-F5344CB8AC3E}">
        <p14:creationId xmlns:p14="http://schemas.microsoft.com/office/powerpoint/2010/main" val="4130162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40C105-6866-4C7A-BF67-D6C772F7C52D}" type="datetimeFigureOut">
              <a:rPr lang="en-US" smtClean="0"/>
              <a:t>3/15/2023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75582B-A094-4095-AA9F-B1B2FF4FEEE1}" type="slidenum">
              <a:rPr lang="en-US" smtClean="0"/>
              <a:t>‹#›</a:t>
            </a:fld>
            <a:endParaRPr lang="en-US"/>
          </a:p>
        </p:txBody>
      </p:sp>
    </p:spTree>
    <p:extLst>
      <p:ext uri="{BB962C8B-B14F-4D97-AF65-F5344CB8AC3E}">
        <p14:creationId xmlns:p14="http://schemas.microsoft.com/office/powerpoint/2010/main" val="17999398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6.xml"/><Relationship Id="rId5" Type="http://schemas.openxmlformats.org/officeDocument/2006/relationships/image" Target="../media/image11.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FOL Inferencing</a:t>
            </a:r>
            <a:endParaRPr lang="en-US" dirty="0"/>
          </a:p>
        </p:txBody>
      </p:sp>
      <mc:AlternateContent xmlns:mc="http://schemas.openxmlformats.org/markup-compatibility/2006" xmlns:a14="http://schemas.microsoft.com/office/drawing/2010/main">
        <mc:Choice Requires="a14">
          <p:sp>
            <p:nvSpPr>
              <p:cNvPr id="3" name="Subtitle 2"/>
              <p:cNvSpPr>
                <a:spLocks noGrp="1"/>
              </p:cNvSpPr>
              <p:nvPr>
                <p:ph type="subTitle" idx="1"/>
              </p:nvPr>
            </p:nvSpPr>
            <p:spPr/>
            <p:txBody>
              <a:bodyPr>
                <a:normAutofit fontScale="92500" lnSpcReduction="20000"/>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   ∃</m:t>
                          </m:r>
                          <m:r>
                            <a:rPr lang="en-US" b="0" i="1" smtClean="0">
                              <a:latin typeface="Cambria Math" panose="02040503050406030204" pitchFamily="18" charset="0"/>
                            </a:rPr>
                            <m:t>𝑦</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r>
                                    <a:rPr lang="en-US" b="0" i="1" smtClean="0">
                                      <a:latin typeface="Cambria Math" panose="02040503050406030204" pitchFamily="18" charset="0"/>
                                    </a:rPr>
                                    <m:t>𝑄</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𝑦</m:t>
                                      </m:r>
                                    </m:e>
                                  </m:d>
                                  <m:r>
                                    <a:rPr lang="en-US" b="0" i="1" smtClean="0">
                                      <a:latin typeface="Cambria Math" panose="02040503050406030204" pitchFamily="18" charset="0"/>
                                    </a:rPr>
                                    <m:t>∨</m:t>
                                  </m:r>
                                  <m:r>
                                    <a:rPr lang="en-US" b="0" i="1" smtClean="0">
                                      <a:latin typeface="Cambria Math" panose="02040503050406030204" pitchFamily="18" charset="0"/>
                                    </a:rPr>
                                    <m:t>𝑅</m:t>
                                  </m:r>
                                  <m:d>
                                    <m:dPr>
                                      <m:ctrlPr>
                                        <a:rPr lang="en-US" b="0" i="1" smtClean="0">
                                          <a:latin typeface="Cambria Math" panose="02040503050406030204" pitchFamily="18" charset="0"/>
                                        </a:rPr>
                                      </m:ctrlPr>
                                    </m:dPr>
                                    <m:e>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r>
                                        <a:rPr lang="en-US" b="0" i="1" smtClean="0">
                                          <a:latin typeface="Cambria Math" panose="02040503050406030204" pitchFamily="18" charset="0"/>
                                        </a:rPr>
                                        <m:t>𝑓</m:t>
                                      </m:r>
                                      <m:d>
                                        <m:dPr>
                                          <m:ctrlPr>
                                            <a:rPr lang="en-US" b="0" i="1" smtClean="0">
                                              <a:latin typeface="Cambria Math" panose="02040503050406030204" pitchFamily="18" charset="0"/>
                                            </a:rPr>
                                          </m:ctrlPr>
                                        </m:dPr>
                                        <m:e>
                                          <m:r>
                                            <a:rPr lang="en-US" b="0" i="1" smtClean="0">
                                              <a:latin typeface="Cambria Math" panose="02040503050406030204" pitchFamily="18" charset="0"/>
                                            </a:rPr>
                                            <m:t>𝑦</m:t>
                                          </m:r>
                                        </m:e>
                                      </m:d>
                                    </m:e>
                                  </m:d>
                                </m:e>
                              </m:d>
                              <m:r>
                                <a:rPr lang="en-US" b="0" i="1" smtClean="0">
                                  <a:latin typeface="Cambria Math" panose="02040503050406030204" pitchFamily="18" charset="0"/>
                                </a:rPr>
                                <m:t>   </m:t>
                              </m:r>
                            </m:e>
                          </m:d>
                          <m:r>
                            <a:rPr lang="en-US" b="0" i="1" smtClean="0">
                              <a:latin typeface="Cambria Math" panose="02040503050406030204" pitchFamily="18" charset="0"/>
                            </a:rPr>
                            <m:t>⇒</m:t>
                          </m:r>
                          <m:r>
                            <a:rPr lang="en-US" b="0" i="1" smtClean="0">
                              <a:latin typeface="Cambria Math" panose="02040503050406030204" pitchFamily="18" charset="0"/>
                            </a:rPr>
                            <m:t>𝑆</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e>
                      </m:d>
                    </m:oMath>
                  </m:oMathPara>
                </a14:m>
                <a:endParaRPr lang="en-US" b="0" dirty="0" smtClean="0"/>
              </a:p>
              <a:p>
                <a:r>
                  <a:rPr lang="en-US" dirty="0" smtClean="0"/>
                  <a:t>…</a:t>
                </a:r>
              </a:p>
              <a:p>
                <a:r>
                  <a:rPr lang="en-US" b="0" dirty="0" smtClean="0"/>
                  <a:t>…</a:t>
                </a: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𝐾𝐵</m:t>
                      </m:r>
                      <m:r>
                        <a:rPr lang="en-US" i="1">
                          <a:latin typeface="Cambria Math" panose="02040503050406030204" pitchFamily="18" charset="0"/>
                        </a:rPr>
                        <m:t>⊨</m:t>
                      </m:r>
                      <m:r>
                        <a:rPr lang="en-US" b="0" i="1" smtClean="0">
                          <a:latin typeface="Cambria Math" panose="02040503050406030204" pitchFamily="18" charset="0"/>
                        </a:rPr>
                        <m:t>𝛼</m:t>
                      </m:r>
                      <m:r>
                        <a:rPr lang="en-US" b="0" i="1" smtClean="0">
                          <a:latin typeface="Cambria Math" panose="02040503050406030204" pitchFamily="18" charset="0"/>
                        </a:rPr>
                        <m:t> ?</m:t>
                      </m:r>
                    </m:oMath>
                  </m:oMathPara>
                </a14:m>
                <a:endParaRPr lang="en-US" b="0" dirty="0" smtClean="0"/>
              </a:p>
              <a:p>
                <a:endParaRPr lang="en-US" dirty="0"/>
              </a:p>
            </p:txBody>
          </p:sp>
        </mc:Choice>
        <mc:Fallback xmlns="">
          <p:sp>
            <p:nvSpPr>
              <p:cNvPr id="3" name="Subtitle 2"/>
              <p:cNvSpPr>
                <a:spLocks noGrp="1" noRot="1" noChangeAspect="1" noMove="1" noResize="1" noEditPoints="1" noAdjustHandles="1" noChangeArrowheads="1" noChangeShapeType="1" noTextEdit="1"/>
              </p:cNvSpPr>
              <p:nvPr>
                <p:ph type="subTitle" idx="1"/>
              </p:nvPr>
            </p:nvSpPr>
            <p:spPr>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956007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Unification – a process to create substitutions</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lnSpcReduction="10000"/>
              </a:bodyPr>
              <a:lstStyle/>
              <a:p>
                <a:r>
                  <a:rPr lang="en-US" dirty="0" smtClean="0"/>
                  <a:t>Given two formulae we can try to </a:t>
                </a:r>
                <a:r>
                  <a:rPr lang="en-US" b="1" dirty="0" smtClean="0"/>
                  <a:t>match</a:t>
                </a:r>
                <a:r>
                  <a:rPr lang="en-US" dirty="0" smtClean="0"/>
                  <a:t> them by creating a substitution </a:t>
                </a:r>
              </a:p>
              <a:p>
                <a14:m>
                  <m:oMath xmlns:m="http://schemas.openxmlformats.org/officeDocument/2006/math">
                    <m:r>
                      <a:rPr lang="en-US" i="1">
                        <a:latin typeface="Cambria Math" panose="02040503050406030204" pitchFamily="18" charset="0"/>
                      </a:rPr>
                      <m:t>𝑅𝑒𝑎𝑑𝑠</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𝑦</m:t>
                        </m:r>
                      </m:e>
                    </m:d>
                  </m:oMath>
                </a14:m>
                <a:r>
                  <a:rPr lang="en-US" dirty="0" smtClean="0"/>
                  <a:t>  unified with </a:t>
                </a:r>
                <a14:m>
                  <m:oMath xmlns:m="http://schemas.openxmlformats.org/officeDocument/2006/math">
                    <m:r>
                      <a:rPr lang="en-US" b="0" i="1" smtClean="0">
                        <a:latin typeface="Cambria Math" panose="02040503050406030204" pitchFamily="18" charset="0"/>
                      </a:rPr>
                      <m:t>𝑅𝑒𝑎𝑑𝑠</m:t>
                    </m:r>
                    <m:r>
                      <a:rPr lang="en-US" b="0" i="1" smtClean="0">
                        <a:latin typeface="Cambria Math" panose="02040503050406030204" pitchFamily="18" charset="0"/>
                      </a:rPr>
                      <m:t>(</m:t>
                    </m:r>
                    <m:r>
                      <a:rPr lang="en-US" b="0" i="1" smtClean="0">
                        <a:latin typeface="Cambria Math" panose="02040503050406030204" pitchFamily="18" charset="0"/>
                      </a:rPr>
                      <m:t>𝐴𝑠h𝑎</m:t>
                    </m:r>
                    <m:r>
                      <a:rPr lang="en-US" b="0" i="1" smtClean="0">
                        <a:latin typeface="Cambria Math" panose="02040503050406030204" pitchFamily="18" charset="0"/>
                      </a:rPr>
                      <m:t>,</m:t>
                    </m:r>
                    <m:r>
                      <a:rPr lang="en-US" b="0" i="1" smtClean="0">
                        <a:latin typeface="Cambria Math" panose="02040503050406030204" pitchFamily="18" charset="0"/>
                      </a:rPr>
                      <m:t>𝐵𝑜𝑜𝑘</m:t>
                    </m:r>
                    <m:r>
                      <a:rPr lang="en-US" b="0" i="1" smtClean="0">
                        <a:latin typeface="Cambria Math" panose="02040503050406030204" pitchFamily="18" charset="0"/>
                      </a:rPr>
                      <m:t>1)</m:t>
                    </m:r>
                  </m:oMath>
                </a14:m>
                <a:r>
                  <a:rPr lang="en-US" dirty="0" smtClean="0"/>
                  <a:t> gives a substitution: </a:t>
                </a:r>
                <a14:m>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𝑥</m:t>
                        </m:r>
                        <m:r>
                          <m:rPr>
                            <m:lit/>
                          </m:rPr>
                          <a:rPr lang="en-US" b="0" i="1" smtClean="0">
                            <a:latin typeface="Cambria Math" panose="02040503050406030204" pitchFamily="18" charset="0"/>
                          </a:rPr>
                          <m:t>/</m:t>
                        </m:r>
                        <m:r>
                          <a:rPr lang="en-US" b="0" i="1" smtClean="0">
                            <a:latin typeface="Cambria Math" panose="02040503050406030204" pitchFamily="18" charset="0"/>
                          </a:rPr>
                          <m:t>𝐴𝑠h𝑎</m:t>
                        </m:r>
                        <m:r>
                          <a:rPr lang="en-US" b="0" i="1" smtClean="0">
                            <a:latin typeface="Cambria Math" panose="02040503050406030204" pitchFamily="18" charset="0"/>
                          </a:rPr>
                          <m:t> ,   </m:t>
                        </m:r>
                        <m:r>
                          <a:rPr lang="en-US" b="0" i="1" smtClean="0">
                            <a:latin typeface="Cambria Math" panose="02040503050406030204" pitchFamily="18" charset="0"/>
                          </a:rPr>
                          <m:t>𝑦</m:t>
                        </m:r>
                        <m:r>
                          <m:rPr>
                            <m:lit/>
                          </m:rPr>
                          <a:rPr lang="en-US" b="0" i="1" smtClean="0">
                            <a:latin typeface="Cambria Math" panose="02040503050406030204" pitchFamily="18" charset="0"/>
                          </a:rPr>
                          <m:t>/</m:t>
                        </m:r>
                        <m:r>
                          <a:rPr lang="en-US" b="0" i="1" smtClean="0">
                            <a:latin typeface="Cambria Math" panose="02040503050406030204" pitchFamily="18" charset="0"/>
                          </a:rPr>
                          <m:t>𝐵𝑜𝑜𝑘</m:t>
                        </m:r>
                        <m:r>
                          <a:rPr lang="en-US" b="0" i="1" smtClean="0">
                            <a:latin typeface="Cambria Math" panose="02040503050406030204" pitchFamily="18" charset="0"/>
                          </a:rPr>
                          <m:t>1</m:t>
                        </m:r>
                      </m:e>
                    </m:d>
                    <m:r>
                      <a:rPr lang="en-US" b="0" i="1" smtClean="0">
                        <a:latin typeface="Cambria Math" panose="02040503050406030204" pitchFamily="18" charset="0"/>
                      </a:rPr>
                      <m:t>.</m:t>
                    </m:r>
                  </m:oMath>
                </a14:m>
                <a:endParaRPr lang="en-US" b="0" dirty="0" smtClean="0"/>
              </a:p>
              <a:p>
                <a:r>
                  <a:rPr lang="en-US" dirty="0" smtClean="0"/>
                  <a:t>So unification gives us useful substitution of a universally quantified predicate.. </a:t>
                </a:r>
                <a:r>
                  <a:rPr lang="en-US" b="1" dirty="0" smtClean="0"/>
                  <a:t>A useful UI</a:t>
                </a:r>
                <a:r>
                  <a:rPr lang="en-US" dirty="0" smtClean="0"/>
                  <a:t>.</a:t>
                </a:r>
              </a:p>
              <a:p>
                <a14:m>
                  <m:oMath xmlns:m="http://schemas.openxmlformats.org/officeDocument/2006/math">
                    <m:r>
                      <a:rPr lang="en-US" b="0" i="1" smtClean="0">
                        <a:latin typeface="Cambria Math" panose="02040503050406030204" pitchFamily="18" charset="0"/>
                      </a:rPr>
                      <m:t>𝐵𝑟𝑜𝑡h𝑒𝑟</m:t>
                    </m:r>
                    <m:r>
                      <a:rPr lang="en-US" i="1">
                        <a:latin typeface="Cambria Math" panose="02040503050406030204" pitchFamily="18" charset="0"/>
                      </a:rPr>
                      <m:t>(</m:t>
                    </m:r>
                    <m:r>
                      <a:rPr lang="en-US" b="0" i="1" smtClean="0">
                        <a:latin typeface="Cambria Math" panose="02040503050406030204" pitchFamily="18" charset="0"/>
                      </a:rPr>
                      <m:t>𝑥</m:t>
                    </m:r>
                    <m:r>
                      <a:rPr lang="en-US" i="1">
                        <a:latin typeface="Cambria Math" panose="02040503050406030204" pitchFamily="18" charset="0"/>
                      </a:rPr>
                      <m:t>,</m:t>
                    </m:r>
                    <m:r>
                      <a:rPr lang="en-US" b="0" i="1" smtClean="0">
                        <a:latin typeface="Cambria Math" panose="02040503050406030204" pitchFamily="18" charset="0"/>
                      </a:rPr>
                      <m:t>𝐿𝑎𝑘𝑠h𝑚𝑎𝑛𝑎</m:t>
                    </m:r>
                    <m:r>
                      <a:rPr lang="en-US" i="1">
                        <a:latin typeface="Cambria Math" panose="02040503050406030204" pitchFamily="18" charset="0"/>
                      </a:rPr>
                      <m:t>)</m:t>
                    </m:r>
                  </m:oMath>
                </a14:m>
                <a:r>
                  <a:rPr lang="en-US" dirty="0" smtClean="0"/>
                  <a:t> unified with </a:t>
                </a:r>
                <a14:m>
                  <m:oMath xmlns:m="http://schemas.openxmlformats.org/officeDocument/2006/math">
                    <m:r>
                      <a:rPr lang="en-US" b="0" i="1" smtClean="0">
                        <a:latin typeface="Cambria Math" panose="02040503050406030204" pitchFamily="18" charset="0"/>
                      </a:rPr>
                      <m:t>𝐵𝑟𝑜𝑡h𝑒𝑟</m:t>
                    </m:r>
                    <m:r>
                      <a:rPr lang="en-US" b="0" i="1" smtClean="0">
                        <a:latin typeface="Cambria Math" panose="02040503050406030204" pitchFamily="18" charset="0"/>
                      </a:rPr>
                      <m:t>(</m:t>
                    </m:r>
                    <m:r>
                      <a:rPr lang="en-US" b="0" i="1" smtClean="0">
                        <a:latin typeface="Cambria Math" panose="02040503050406030204" pitchFamily="18" charset="0"/>
                      </a:rPr>
                      <m:t>𝐹𝑎𝑡h𝑒𝑟</m:t>
                    </m:r>
                    <m:d>
                      <m:dPr>
                        <m:ctrlPr>
                          <a:rPr lang="en-US" b="0" i="1" smtClean="0">
                            <a:latin typeface="Cambria Math" panose="02040503050406030204" pitchFamily="18" charset="0"/>
                          </a:rPr>
                        </m:ctrlPr>
                      </m:dPr>
                      <m:e>
                        <m:r>
                          <a:rPr lang="en-US" b="0" i="1" smtClean="0">
                            <a:latin typeface="Cambria Math" panose="02040503050406030204" pitchFamily="18" charset="0"/>
                          </a:rPr>
                          <m:t>𝐾𝑢𝑠h𝑎</m:t>
                        </m:r>
                      </m:e>
                    </m:d>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oMath>
                </a14:m>
                <a:r>
                  <a:rPr lang="en-US" dirty="0" smtClean="0"/>
                  <a:t> gives </a:t>
                </a:r>
                <a14:m>
                  <m:oMath xmlns:m="http://schemas.openxmlformats.org/officeDocument/2006/math">
                    <m:r>
                      <a:rPr lang="en-US" b="0" i="0" smtClean="0">
                        <a:latin typeface="Cambria Math" panose="02040503050406030204" pitchFamily="18" charset="0"/>
                      </a:rPr>
                      <m:t>{</m:t>
                    </m:r>
                    <m:r>
                      <a:rPr lang="en-US" b="0" i="1" smtClean="0">
                        <a:latin typeface="Cambria Math" panose="02040503050406030204" pitchFamily="18" charset="0"/>
                      </a:rPr>
                      <m:t>𝑥</m:t>
                    </m:r>
                    <m:r>
                      <m:rPr>
                        <m:lit/>
                      </m:rPr>
                      <a:rPr lang="en-US" b="0" i="1" smtClean="0">
                        <a:latin typeface="Cambria Math" panose="02040503050406030204" pitchFamily="18" charset="0"/>
                      </a:rPr>
                      <m:t>/</m:t>
                    </m:r>
                    <m:r>
                      <a:rPr lang="en-US" b="0" i="1" smtClean="0">
                        <a:latin typeface="Cambria Math" panose="02040503050406030204" pitchFamily="18" charset="0"/>
                      </a:rPr>
                      <m:t> </m:t>
                    </m:r>
                    <m:r>
                      <a:rPr lang="en-US" b="0" i="1" smtClean="0">
                        <a:latin typeface="Cambria Math" panose="02040503050406030204" pitchFamily="18" charset="0"/>
                      </a:rPr>
                      <m:t>𝐹𝑎𝑡h𝑒𝑟</m:t>
                    </m:r>
                    <m:d>
                      <m:dPr>
                        <m:ctrlPr>
                          <a:rPr lang="en-US" b="0" i="1" smtClean="0">
                            <a:latin typeface="Cambria Math" panose="02040503050406030204" pitchFamily="18" charset="0"/>
                          </a:rPr>
                        </m:ctrlPr>
                      </m:dPr>
                      <m:e>
                        <m:r>
                          <a:rPr lang="en-US" b="0" i="1" smtClean="0">
                            <a:latin typeface="Cambria Math" panose="02040503050406030204" pitchFamily="18" charset="0"/>
                          </a:rPr>
                          <m:t>𝐾𝑢𝑠h𝑎</m:t>
                        </m:r>
                      </m:e>
                    </m:d>
                    <m:r>
                      <a:rPr lang="en-US" b="0" i="1" smtClean="0">
                        <a:latin typeface="Cambria Math" panose="02040503050406030204" pitchFamily="18" charset="0"/>
                      </a:rPr>
                      <m:t>,  </m:t>
                    </m:r>
                    <m:r>
                      <a:rPr lang="en-US" b="0" i="1" smtClean="0">
                        <a:latin typeface="Cambria Math" panose="02040503050406030204" pitchFamily="18" charset="0"/>
                      </a:rPr>
                      <m:t>𝑦</m:t>
                    </m:r>
                    <m:r>
                      <m:rPr>
                        <m:lit/>
                      </m:rPr>
                      <a:rPr lang="en-US" b="0" i="1" smtClean="0">
                        <a:latin typeface="Cambria Math" panose="02040503050406030204" pitchFamily="18" charset="0"/>
                      </a:rPr>
                      <m:t>/</m:t>
                    </m:r>
                    <m:r>
                      <a:rPr lang="en-US" b="0" i="1" smtClean="0">
                        <a:latin typeface="Cambria Math" panose="02040503050406030204" pitchFamily="18" charset="0"/>
                      </a:rPr>
                      <m:t>𝐿𝑎𝑘𝑠h𝑚𝑎𝑛𝑎</m:t>
                    </m:r>
                    <m:r>
                      <a:rPr lang="en-US" b="0" i="1" smtClean="0">
                        <a:latin typeface="Cambria Math" panose="02040503050406030204" pitchFamily="18" charset="0"/>
                      </a:rPr>
                      <m:t>}</m:t>
                    </m:r>
                  </m:oMath>
                </a14:m>
                <a:r>
                  <a:rPr lang="en-US" dirty="0"/>
                  <a:t> </a:t>
                </a:r>
                <a:endParaRPr lang="en-US" dirty="0" smtClean="0"/>
              </a:p>
              <a:p>
                <a:r>
                  <a:rPr lang="en-US" dirty="0" smtClean="0"/>
                  <a:t>Note: Unification is possible when both sentences have variables</a:t>
                </a:r>
              </a:p>
              <a:p>
                <a:r>
                  <a:rPr lang="en-US" dirty="0" smtClean="0"/>
                  <a:t>Note: Unification could result in a variable in the resultant sentence</a:t>
                </a:r>
              </a:p>
              <a:p>
                <a:endParaRPr lang="en-US" dirty="0" smtClean="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43" t="-3081" r="-464"/>
                </a:stretch>
              </a:blipFill>
            </p:spPr>
            <p:txBody>
              <a:bodyPr/>
              <a:lstStyle/>
              <a:p>
                <a:r>
                  <a:rPr lang="en-US">
                    <a:noFill/>
                  </a:rPr>
                  <a:t> </a:t>
                </a:r>
              </a:p>
            </p:txBody>
          </p:sp>
        </mc:Fallback>
      </mc:AlternateContent>
    </p:spTree>
    <p:extLst>
      <p:ext uri="{BB962C8B-B14F-4D97-AF65-F5344CB8AC3E}">
        <p14:creationId xmlns:p14="http://schemas.microsoft.com/office/powerpoint/2010/main" val="14851933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Standardization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Since those two sentences are </a:t>
                </a:r>
                <a:r>
                  <a:rPr lang="en-US" u="sng" dirty="0"/>
                  <a:t>separately</a:t>
                </a:r>
                <a:r>
                  <a:rPr lang="en-US" dirty="0"/>
                  <a:t> universally </a:t>
                </a:r>
                <a:r>
                  <a:rPr lang="en-US" dirty="0" smtClean="0"/>
                  <a:t>qualified, </a:t>
                </a:r>
                <a:r>
                  <a:rPr lang="en-US" dirty="0"/>
                  <a:t>they my appear like </a:t>
                </a:r>
                <a:endParaRPr lang="en-US" dirty="0" smtClean="0"/>
              </a:p>
              <a:p>
                <a14:m>
                  <m:oMath xmlns:m="http://schemas.openxmlformats.org/officeDocument/2006/math">
                    <m:r>
                      <a:rPr lang="en-US" i="1">
                        <a:latin typeface="Cambria Math" panose="02040503050406030204" pitchFamily="18" charset="0"/>
                      </a:rPr>
                      <m:t>𝐵𝑟𝑜𝑡h𝑒𝑟</m:t>
                    </m:r>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𝐿𝑎𝑘𝑠h𝑚𝑎𝑛𝑎</m:t>
                    </m:r>
                    <m:r>
                      <a:rPr lang="en-US" i="1">
                        <a:latin typeface="Cambria Math" panose="02040503050406030204" pitchFamily="18" charset="0"/>
                      </a:rPr>
                      <m:t>)</m:t>
                    </m:r>
                  </m:oMath>
                </a14:m>
                <a:r>
                  <a:rPr lang="en-US" dirty="0"/>
                  <a:t> and  </a:t>
                </a:r>
                <a:endParaRPr lang="en-US" dirty="0" smtClean="0"/>
              </a:p>
              <a:p>
                <a14:m>
                  <m:oMath xmlns:m="http://schemas.openxmlformats.org/officeDocument/2006/math">
                    <m:r>
                      <a:rPr lang="en-US" i="1">
                        <a:latin typeface="Cambria Math" panose="02040503050406030204" pitchFamily="18" charset="0"/>
                      </a:rPr>
                      <m:t>𝐵𝑟𝑜𝑡h𝑒𝑟</m:t>
                    </m:r>
                    <m:r>
                      <a:rPr lang="en-US" i="1">
                        <a:latin typeface="Cambria Math" panose="02040503050406030204" pitchFamily="18" charset="0"/>
                      </a:rPr>
                      <m:t>(</m:t>
                    </m:r>
                    <m:r>
                      <a:rPr lang="en-US" i="1">
                        <a:latin typeface="Cambria Math" panose="02040503050406030204" pitchFamily="18" charset="0"/>
                      </a:rPr>
                      <m:t>𝐹𝑎𝑡h𝑒𝑟</m:t>
                    </m:r>
                    <m:d>
                      <m:dPr>
                        <m:ctrlPr>
                          <a:rPr lang="en-US" i="1">
                            <a:latin typeface="Cambria Math" panose="02040503050406030204" pitchFamily="18" charset="0"/>
                          </a:rPr>
                        </m:ctrlPr>
                      </m:dPr>
                      <m:e>
                        <m:r>
                          <a:rPr lang="en-US" i="1">
                            <a:latin typeface="Cambria Math" panose="02040503050406030204" pitchFamily="18" charset="0"/>
                          </a:rPr>
                          <m:t>𝐾𝑢𝑠h𝑎</m:t>
                        </m:r>
                      </m:e>
                    </m:d>
                    <m:r>
                      <a:rPr lang="en-US" i="1">
                        <a:latin typeface="Cambria Math" panose="02040503050406030204" pitchFamily="18" charset="0"/>
                      </a:rPr>
                      <m:t>,</m:t>
                    </m:r>
                    <m:r>
                      <a:rPr lang="en-US" i="1">
                        <a:latin typeface="Cambria Math" panose="02040503050406030204" pitchFamily="18" charset="0"/>
                      </a:rPr>
                      <m:t>𝑥</m:t>
                    </m:r>
                    <m:r>
                      <a:rPr lang="en-US" i="1">
                        <a:latin typeface="Cambria Math" panose="02040503050406030204" pitchFamily="18" charset="0"/>
                      </a:rPr>
                      <m:t>)</m:t>
                    </m:r>
                  </m:oMath>
                </a14:m>
                <a:r>
                  <a:rPr lang="en-US" dirty="0"/>
                  <a:t> </a:t>
                </a:r>
                <a:r>
                  <a:rPr lang="en-US" dirty="0" smtClean="0"/>
                  <a:t> </a:t>
                </a:r>
              </a:p>
              <a:p>
                <a:r>
                  <a:rPr lang="en-US" dirty="0" smtClean="0"/>
                  <a:t>We </a:t>
                </a:r>
                <a:r>
                  <a:rPr lang="en-US" dirty="0"/>
                  <a:t>need to just treat the variables with the same name as if they were </a:t>
                </a:r>
                <a:r>
                  <a:rPr lang="en-US" dirty="0" smtClean="0"/>
                  <a:t>different.</a:t>
                </a:r>
              </a:p>
              <a:p>
                <a:r>
                  <a:rPr lang="en-US" dirty="0" smtClean="0"/>
                  <a:t>This is done by renaming one of the variables</a:t>
                </a:r>
              </a:p>
              <a:p>
                <a:r>
                  <a:rPr lang="en-US" dirty="0" smtClean="0"/>
                  <a:t>This process is called </a:t>
                </a:r>
                <a:r>
                  <a:rPr lang="en-US" b="1" dirty="0" smtClean="0"/>
                  <a:t>Standardization</a:t>
                </a:r>
                <a:r>
                  <a:rPr lang="en-US" dirty="0"/>
                  <a:t>.</a:t>
                </a: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43" t="-2241"/>
                </a:stretch>
              </a:blipFill>
            </p:spPr>
            <p:txBody>
              <a:bodyPr/>
              <a:lstStyle/>
              <a:p>
                <a:r>
                  <a:rPr lang="en-US">
                    <a:noFill/>
                  </a:rPr>
                  <a:t> </a:t>
                </a:r>
              </a:p>
            </p:txBody>
          </p:sp>
        </mc:Fallback>
      </mc:AlternateContent>
    </p:spTree>
    <p:extLst>
      <p:ext uri="{BB962C8B-B14F-4D97-AF65-F5344CB8AC3E}">
        <p14:creationId xmlns:p14="http://schemas.microsoft.com/office/powerpoint/2010/main" val="40356020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Resolution in FOL</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85000" lnSpcReduction="20000"/>
              </a:bodyPr>
              <a:lstStyle/>
              <a:p>
                <a:r>
                  <a:rPr lang="en-US" dirty="0" smtClean="0"/>
                  <a:t>Modus ponens needed unification.</a:t>
                </a:r>
              </a:p>
              <a:p>
                <a:r>
                  <a:rPr lang="en-US" dirty="0" smtClean="0"/>
                  <a:t>So does Resolution in FOL.</a:t>
                </a:r>
              </a:p>
              <a:p>
                <a:r>
                  <a:rPr lang="en-US" dirty="0" smtClean="0"/>
                  <a:t>However as in PL, Resolution in FOL needs first a CNF formulation.</a:t>
                </a:r>
              </a:p>
              <a:p>
                <a:pPr lvl="1"/>
                <a:r>
                  <a:rPr lang="en-US" dirty="0" smtClean="0"/>
                  <a:t>We skip this part, but it is essentially a combination of all the tricks we learnt so far, and additionally that fact that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 </m:t>
                    </m:r>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 ¬</m:t>
                    </m:r>
                    <m:r>
                      <a:rPr lang="en-US" b="0" i="1" smtClean="0">
                        <a:latin typeface="Cambria Math" panose="02040503050406030204" pitchFamily="18" charset="0"/>
                      </a:rPr>
                      <m:t>𝑝</m:t>
                    </m:r>
                    <m:r>
                      <a:rPr lang="en-US" b="0" i="1" smtClean="0">
                        <a:latin typeface="Cambria Math" panose="02040503050406030204" pitchFamily="18" charset="0"/>
                      </a:rPr>
                      <m:t>    </m:t>
                    </m:r>
                    <m:r>
                      <a:rPr lang="en-US" b="0" i="1" smtClean="0">
                        <a:latin typeface="Cambria Math" panose="02040503050406030204" pitchFamily="18" charset="0"/>
                      </a:rPr>
                      <m:t>𝑎𝑛𝑑</m:t>
                    </m:r>
                    <m:r>
                      <a:rPr lang="en-US" b="0" i="1" smtClean="0">
                        <a:latin typeface="Cambria Math" panose="02040503050406030204" pitchFamily="18" charset="0"/>
                      </a:rPr>
                      <m:t>  ¬∃</m:t>
                    </m:r>
                    <m:r>
                      <a:rPr lang="en-US" b="0" i="1" smtClean="0">
                        <a:latin typeface="Cambria Math" panose="02040503050406030204" pitchFamily="18" charset="0"/>
                      </a:rPr>
                      <m:t>𝑥</m:t>
                    </m:r>
                    <m:r>
                      <a:rPr lang="en-US" b="0" i="1" smtClean="0">
                        <a:latin typeface="Cambria Math" panose="02040503050406030204" pitchFamily="18" charset="0"/>
                      </a:rPr>
                      <m:t> </m:t>
                    </m:r>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 ¬</m:t>
                    </m:r>
                    <m:r>
                      <a:rPr lang="en-US" b="0" i="1" smtClean="0">
                        <a:latin typeface="Cambria Math" panose="02040503050406030204" pitchFamily="18" charset="0"/>
                      </a:rPr>
                      <m:t>𝑝</m:t>
                    </m:r>
                  </m:oMath>
                </a14:m>
                <a:endParaRPr lang="en-US" dirty="0" smtClean="0"/>
              </a:p>
              <a:p>
                <a:pPr lvl="1"/>
                <a:r>
                  <a:rPr lang="en-US" dirty="0" smtClean="0"/>
                  <a:t>And we can use the ideas of moving in the negation and distributive property</a:t>
                </a:r>
              </a:p>
              <a:p>
                <a:pPr lvl="1"/>
                <a:r>
                  <a:rPr lang="en-US" dirty="0" smtClean="0"/>
                  <a:t>Thus we will be able to create CNF form that will essentially only have Universal quantifier. At this point we simply drop the universal quantifier form the representation. If we have  at most one positive predicate it is a horn clause form.</a:t>
                </a:r>
              </a:p>
              <a:p>
                <a:r>
                  <a:rPr lang="en-US" dirty="0" smtClean="0"/>
                  <a:t>We need to resolve one negative predicate of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1</m:t>
                        </m:r>
                      </m:sub>
                    </m:sSub>
                  </m:oMath>
                </a14:m>
                <a:r>
                  <a:rPr lang="en-US" dirty="0" smtClean="0"/>
                  <a:t>and one positive predicate of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b="0" i="1" smtClean="0">
                            <a:latin typeface="Cambria Math" panose="02040503050406030204" pitchFamily="18" charset="0"/>
                          </a:rPr>
                          <m:t>2</m:t>
                        </m:r>
                      </m:sub>
                    </m:sSub>
                  </m:oMath>
                </a14:m>
                <a:r>
                  <a:rPr lang="en-US" dirty="0" smtClean="0"/>
                  <a:t> , to do which we need to get a non-empty unification.</a:t>
                </a:r>
              </a:p>
              <a:p>
                <a:r>
                  <a:rPr lang="en-US" dirty="0" smtClean="0"/>
                  <a:t>This is then applied to all the predicates in the two CNF sentences being resolved to get the unified resultant clause.</a:t>
                </a:r>
              </a:p>
              <a:p>
                <a:r>
                  <a:rPr lang="en-US" dirty="0" smtClean="0"/>
                  <a:t>Example follows…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812" t="-3221" r="-1449" b="-1120"/>
                </a:stretch>
              </a:blipFill>
            </p:spPr>
            <p:txBody>
              <a:bodyPr/>
              <a:lstStyle/>
              <a:p>
                <a:r>
                  <a:rPr lang="en-US">
                    <a:noFill/>
                  </a:rPr>
                  <a:t> </a:t>
                </a:r>
              </a:p>
            </p:txBody>
          </p:sp>
        </mc:Fallback>
      </mc:AlternateContent>
    </p:spTree>
    <p:extLst>
      <p:ext uri="{BB962C8B-B14F-4D97-AF65-F5344CB8AC3E}">
        <p14:creationId xmlns:p14="http://schemas.microsoft.com/office/powerpoint/2010/main" val="27637927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BEBA8EAE-BF5A-486C-A8C5-ECC9F3942E4B}">
                <a14:imgProps xmlns:a14="http://schemas.microsoft.com/office/drawing/2010/main">
                  <a14:imgLayer r:embed="rId4">
                    <a14:imgEffect>
                      <a14:sharpenSoften amount="50000"/>
                    </a14:imgEffect>
                    <a14:imgEffect>
                      <a14:brightnessContrast bright="34000" contrast="50000"/>
                    </a14:imgEffect>
                  </a14:imgLayer>
                </a14:imgProps>
              </a:ext>
              <a:ext uri="{28A0092B-C50C-407E-A947-70E740481C1C}">
                <a14:useLocalDpi xmlns:a14="http://schemas.microsoft.com/office/drawing/2010/main" val="0"/>
              </a:ext>
            </a:extLst>
          </a:blip>
          <a:srcRect l="17022" t="6647" r="6654" b="4769"/>
          <a:stretch/>
        </p:blipFill>
        <p:spPr>
          <a:xfrm rot="16200000">
            <a:off x="3256419" y="-2096631"/>
            <a:ext cx="5924550" cy="11870411"/>
          </a:xfrm>
          <a:prstGeom prst="rect">
            <a:avLst/>
          </a:prstGeom>
        </p:spPr>
      </p:pic>
      <mc:AlternateContent xmlns:mc="http://schemas.openxmlformats.org/markup-compatibility/2006" xmlns:a14="http://schemas.microsoft.com/office/drawing/2010/main">
        <mc:Choice Requires="a14">
          <p:sp>
            <p:nvSpPr>
              <p:cNvPr id="5" name="Title 4"/>
              <p:cNvSpPr>
                <a:spLocks noGrp="1"/>
              </p:cNvSpPr>
              <p:nvPr>
                <p:ph type="title"/>
              </p:nvPr>
            </p:nvSpPr>
            <p:spPr>
              <a:xfrm>
                <a:off x="283488" y="-111125"/>
                <a:ext cx="12041862" cy="1325563"/>
              </a:xfrm>
            </p:spPr>
            <p:txBody>
              <a:bodyPr/>
              <a:lstStyle/>
              <a:p>
                <a:r>
                  <a:rPr lang="en-US" dirty="0" smtClean="0"/>
                  <a:t>A Resolution Proof of </a:t>
                </a:r>
                <a14:m>
                  <m:oMath xmlns:m="http://schemas.openxmlformats.org/officeDocument/2006/math">
                    <m:r>
                      <a:rPr lang="en-US" b="0" i="1" smtClean="0">
                        <a:latin typeface="Cambria Math" panose="02040503050406030204" pitchFamily="18" charset="0"/>
                      </a:rPr>
                      <m:t>𝐶𝑟𝑖𝑚𝑖𝑛𝑎𝑙</m:t>
                    </m:r>
                    <m:r>
                      <a:rPr lang="en-US" b="0" i="1" smtClean="0">
                        <a:latin typeface="Cambria Math" panose="02040503050406030204" pitchFamily="18" charset="0"/>
                      </a:rPr>
                      <m:t>(</m:t>
                    </m:r>
                    <m:r>
                      <a:rPr lang="en-US" b="0" i="1" smtClean="0">
                        <a:latin typeface="Cambria Math" panose="02040503050406030204" pitchFamily="18" charset="0"/>
                      </a:rPr>
                      <m:t>𝑊𝑒𝑠𝑡</m:t>
                    </m:r>
                    <m:r>
                      <a:rPr lang="en-US" b="0" i="1" smtClean="0">
                        <a:latin typeface="Cambria Math" panose="02040503050406030204" pitchFamily="18" charset="0"/>
                      </a:rPr>
                      <m:t>)</m:t>
                    </m:r>
                  </m:oMath>
                </a14:m>
                <a:r>
                  <a:rPr lang="en-US" dirty="0" smtClean="0"/>
                  <a:t>  </a:t>
                </a:r>
                <a:r>
                  <a:rPr lang="en-US" sz="3200" dirty="0" smtClean="0"/>
                  <a:t>[Fig 9.11] </a:t>
                </a:r>
                <a:endParaRPr lang="en-US" dirty="0"/>
              </a:p>
            </p:txBody>
          </p:sp>
        </mc:Choice>
        <mc:Fallback xmlns="">
          <p:sp>
            <p:nvSpPr>
              <p:cNvPr id="5" name="Title 4"/>
              <p:cNvSpPr>
                <a:spLocks noGrp="1" noRot="1" noChangeAspect="1" noMove="1" noResize="1" noEditPoints="1" noAdjustHandles="1" noChangeArrowheads="1" noChangeShapeType="1" noTextEdit="1"/>
              </p:cNvSpPr>
              <p:nvPr>
                <p:ph type="title"/>
              </p:nvPr>
            </p:nvSpPr>
            <p:spPr>
              <a:xfrm>
                <a:off x="283488" y="-111125"/>
                <a:ext cx="12041862" cy="1325563"/>
              </a:xfrm>
              <a:blipFill>
                <a:blip r:embed="rId5"/>
                <a:stretch>
                  <a:fillRect l="-2076"/>
                </a:stretch>
              </a:blipFill>
            </p:spPr>
            <p:txBody>
              <a:bodyPr/>
              <a:lstStyle/>
              <a:p>
                <a:r>
                  <a:rPr lang="en-US">
                    <a:noFill/>
                  </a:rPr>
                  <a:t> </a:t>
                </a:r>
              </a:p>
            </p:txBody>
          </p:sp>
        </mc:Fallback>
      </mc:AlternateContent>
    </p:spTree>
    <p:extLst>
      <p:ext uri="{BB962C8B-B14F-4D97-AF65-F5344CB8AC3E}">
        <p14:creationId xmlns:p14="http://schemas.microsoft.com/office/powerpoint/2010/main" val="21246231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p:txBody>
              <a:bodyPr/>
              <a:lstStyle/>
              <a:p>
                <a14:m>
                  <m:oMath xmlns:m="http://schemas.openxmlformats.org/officeDocument/2006/math">
                    <m:r>
                      <a:rPr lang="en-US" b="0" i="1" smtClean="0">
                        <a:latin typeface="Cambria Math" panose="02040503050406030204" pitchFamily="18" charset="0"/>
                      </a:rPr>
                      <m:t>𝐾𝐵</m:t>
                    </m:r>
                    <m:r>
                      <a:rPr lang="en-US" b="0" i="1" smtClean="0">
                        <a:latin typeface="Cambria Math" panose="02040503050406030204" pitchFamily="18" charset="0"/>
                      </a:rPr>
                      <m:t>⊨</m:t>
                    </m:r>
                    <m:r>
                      <a:rPr lang="en-US" b="0" i="1" smtClean="0">
                        <a:latin typeface="Cambria Math" panose="02040503050406030204" pitchFamily="18" charset="0"/>
                      </a:rPr>
                      <m:t>𝛼</m:t>
                    </m:r>
                    <m:r>
                      <a:rPr lang="en-US" b="0" i="1" smtClean="0">
                        <a:latin typeface="Cambria Math" panose="02040503050406030204" pitchFamily="18" charset="0"/>
                      </a:rPr>
                      <m:t> ? </m:t>
                    </m:r>
                  </m:oMath>
                </a14:m>
                <a:r>
                  <a:rPr lang="en-US" dirty="0" smtClean="0"/>
                  <a:t>Universal Quantifiers: Universal Instantiation(UI)</a:t>
                </a:r>
                <a:endParaRPr lang="en-US"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blipFill>
                <a:blip r:embed="rId2"/>
                <a:stretch>
                  <a:fillRect l="-2377" t="-13364" b="-2119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lnSpcReduction="20000"/>
              </a:bodyPr>
              <a:lstStyle/>
              <a:p>
                <a:r>
                  <a:rPr lang="en-US" b="1" dirty="0" smtClean="0"/>
                  <a:t>Universal Quantifier </a:t>
                </a:r>
                <a:r>
                  <a:rPr lang="en-US" dirty="0" smtClean="0"/>
                  <a:t>in a sentence: We can substitute the quantified variable to any constant from the domain to get an entailed sentence </a:t>
                </a:r>
                <a:r>
                  <a:rPr lang="en-US" i="1" dirty="0" smtClean="0"/>
                  <a:t>without</a:t>
                </a:r>
                <a:r>
                  <a:rPr lang="en-US" dirty="0" smtClean="0"/>
                  <a:t> the quantifier. Formally:</a:t>
                </a:r>
              </a:p>
              <a:p>
                <a:pPr marL="0" indent="0">
                  <a:buNone/>
                </a:pPr>
                <a:r>
                  <a:rPr lang="en-US" sz="4000" dirty="0" smtClean="0"/>
                  <a:t>      </a:t>
                </a:r>
                <a14:m>
                  <m:oMath xmlns:m="http://schemas.openxmlformats.org/officeDocument/2006/math">
                    <m:f>
                      <m:fPr>
                        <m:ctrlPr>
                          <a:rPr lang="en-US" sz="4000" b="0" i="1" dirty="0" smtClean="0">
                            <a:latin typeface="Cambria Math" panose="02040503050406030204" pitchFamily="18" charset="0"/>
                          </a:rPr>
                        </m:ctrlPr>
                      </m:fPr>
                      <m:num>
                        <m:r>
                          <a:rPr lang="en-US" sz="4000" b="0" i="1" dirty="0" smtClean="0">
                            <a:latin typeface="Cambria Math" panose="02040503050406030204" pitchFamily="18" charset="0"/>
                          </a:rPr>
                          <m:t>∀</m:t>
                        </m:r>
                        <m:r>
                          <a:rPr lang="en-US" sz="4000" b="0" i="1" dirty="0" smtClean="0">
                            <a:latin typeface="Cambria Math" panose="02040503050406030204" pitchFamily="18" charset="0"/>
                          </a:rPr>
                          <m:t>𝑥</m:t>
                        </m:r>
                        <m:r>
                          <a:rPr lang="en-US" sz="4000" b="0" i="1" dirty="0" smtClean="0">
                            <a:latin typeface="Cambria Math" panose="02040503050406030204" pitchFamily="18" charset="0"/>
                          </a:rPr>
                          <m:t> </m:t>
                        </m:r>
                        <m:r>
                          <a:rPr lang="en-US" sz="4000" b="0" i="1" dirty="0" smtClean="0">
                            <a:latin typeface="Cambria Math" panose="02040503050406030204" pitchFamily="18" charset="0"/>
                          </a:rPr>
                          <m:t>𝛼</m:t>
                        </m:r>
                      </m:num>
                      <m:den>
                        <m:r>
                          <a:rPr lang="en-US" sz="4000" b="0" i="1" dirty="0" smtClean="0">
                            <a:latin typeface="Cambria Math" panose="02040503050406030204" pitchFamily="18" charset="0"/>
                          </a:rPr>
                          <m:t>𝑆𝑢𝑏𝑠𝑡</m:t>
                        </m:r>
                        <m:r>
                          <a:rPr lang="en-US" sz="4000" b="0" i="1" dirty="0" smtClean="0">
                            <a:latin typeface="Cambria Math" panose="02040503050406030204" pitchFamily="18" charset="0"/>
                          </a:rPr>
                          <m:t>( </m:t>
                        </m:r>
                        <m:r>
                          <m:rPr>
                            <m:lit/>
                          </m:rPr>
                          <a:rPr lang="en-US" sz="4000" b="0" i="1" dirty="0" smtClean="0">
                            <a:latin typeface="Cambria Math" panose="02040503050406030204" pitchFamily="18" charset="0"/>
                          </a:rPr>
                          <m:t>{</m:t>
                        </m:r>
                        <m:r>
                          <a:rPr lang="en-US" sz="4000" b="0" i="1" dirty="0" smtClean="0">
                            <a:latin typeface="Cambria Math" panose="02040503050406030204" pitchFamily="18" charset="0"/>
                          </a:rPr>
                          <m:t>𝑥</m:t>
                        </m:r>
                        <m:r>
                          <a:rPr lang="en-US" sz="4000" b="0" i="1" dirty="0" smtClean="0">
                            <a:latin typeface="Cambria Math" panose="02040503050406030204" pitchFamily="18" charset="0"/>
                          </a:rPr>
                          <m:t>/</m:t>
                        </m:r>
                        <m:r>
                          <a:rPr lang="en-US" sz="4000" b="0" i="1" dirty="0" smtClean="0">
                            <a:latin typeface="Cambria Math" panose="02040503050406030204" pitchFamily="18" charset="0"/>
                          </a:rPr>
                          <m:t>𝑐</m:t>
                        </m:r>
                        <m:r>
                          <m:rPr>
                            <m:lit/>
                          </m:rPr>
                          <a:rPr lang="en-US" sz="4000" b="0" i="1" dirty="0" smtClean="0">
                            <a:latin typeface="Cambria Math" panose="02040503050406030204" pitchFamily="18" charset="0"/>
                          </a:rPr>
                          <m:t>}</m:t>
                        </m:r>
                        <m:r>
                          <a:rPr lang="en-US" sz="4000" b="0" i="1" dirty="0" smtClean="0">
                            <a:latin typeface="Cambria Math" panose="02040503050406030204" pitchFamily="18" charset="0"/>
                          </a:rPr>
                          <m:t>,</m:t>
                        </m:r>
                        <m:r>
                          <a:rPr lang="en-US" sz="4000" b="0" i="1" dirty="0" smtClean="0">
                            <a:latin typeface="Cambria Math" panose="02040503050406030204" pitchFamily="18" charset="0"/>
                          </a:rPr>
                          <m:t>𝛼</m:t>
                        </m:r>
                        <m:r>
                          <a:rPr lang="en-US" sz="4000" b="0" i="1" dirty="0" smtClean="0">
                            <a:latin typeface="Cambria Math" panose="02040503050406030204" pitchFamily="18" charset="0"/>
                          </a:rPr>
                          <m:t>)</m:t>
                        </m:r>
                      </m:den>
                    </m:f>
                  </m:oMath>
                </a14:m>
                <a:r>
                  <a:rPr lang="en-US" dirty="0" smtClean="0"/>
                  <a:t>    For any constant  </a:t>
                </a:r>
                <a14:m>
                  <m:oMath xmlns:m="http://schemas.openxmlformats.org/officeDocument/2006/math">
                    <m:r>
                      <a:rPr lang="en-US" i="1" dirty="0">
                        <a:latin typeface="Cambria Math" panose="02040503050406030204" pitchFamily="18" charset="0"/>
                      </a:rPr>
                      <m:t>𝑐</m:t>
                    </m:r>
                  </m:oMath>
                </a14:m>
                <a:r>
                  <a:rPr lang="en-US" dirty="0" smtClean="0"/>
                  <a:t>  from the domain</a:t>
                </a:r>
              </a:p>
              <a:p>
                <a:pPr marL="0" indent="0">
                  <a:buNone/>
                </a:pPr>
                <a:r>
                  <a:rPr lang="en-US" dirty="0"/>
                  <a:t> </a:t>
                </a:r>
                <a:r>
                  <a:rPr lang="en-US" dirty="0" smtClean="0"/>
                  <a:t>   The denominator indicates a substitution of  </a:t>
                </a:r>
                <a14:m>
                  <m:oMath xmlns:m="http://schemas.openxmlformats.org/officeDocument/2006/math">
                    <m:r>
                      <a:rPr lang="en-US" i="1" dirty="0">
                        <a:latin typeface="Cambria Math" panose="02040503050406030204" pitchFamily="18" charset="0"/>
                      </a:rPr>
                      <m:t>𝑥</m:t>
                    </m:r>
                    <m:r>
                      <a:rPr lang="en-US" b="0" i="1" dirty="0" smtClean="0">
                        <a:latin typeface="Cambria Math" panose="02040503050406030204" pitchFamily="18" charset="0"/>
                      </a:rPr>
                      <m:t> </m:t>
                    </m:r>
                    <m:r>
                      <a:rPr lang="en-US" b="0" i="0" dirty="0" smtClean="0">
                        <a:latin typeface="Cambria Math" panose="02040503050406030204" pitchFamily="18" charset="0"/>
                      </a:rPr>
                      <m:t>  </m:t>
                    </m:r>
                    <m:r>
                      <m:rPr>
                        <m:sty m:val="p"/>
                      </m:rPr>
                      <a:rPr lang="en-US" b="0" i="0" dirty="0" smtClean="0">
                        <a:latin typeface="Cambria Math" panose="02040503050406030204" pitchFamily="18" charset="0"/>
                      </a:rPr>
                      <m:t>by</m:t>
                    </m:r>
                    <m:r>
                      <a:rPr lang="en-US" b="0" i="0" dirty="0" smtClean="0">
                        <a:latin typeface="Cambria Math" panose="02040503050406030204" pitchFamily="18" charset="0"/>
                      </a:rPr>
                      <m:t> </m:t>
                    </m:r>
                    <m:r>
                      <a:rPr lang="en-US" b="0" i="1" dirty="0" smtClean="0">
                        <a:latin typeface="Cambria Math" panose="02040503050406030204" pitchFamily="18" charset="0"/>
                      </a:rPr>
                      <m:t> </m:t>
                    </m:r>
                    <m:r>
                      <a:rPr lang="en-US" i="1" dirty="0">
                        <a:latin typeface="Cambria Math" panose="02040503050406030204" pitchFamily="18" charset="0"/>
                      </a:rPr>
                      <m:t>𝑐</m:t>
                    </m:r>
                  </m:oMath>
                </a14:m>
                <a:r>
                  <a:rPr lang="en-US" dirty="0" smtClean="0"/>
                  <a:t> in </a:t>
                </a:r>
                <a14:m>
                  <m:oMath xmlns:m="http://schemas.openxmlformats.org/officeDocument/2006/math">
                    <m:r>
                      <a:rPr lang="en-US" i="1" dirty="0">
                        <a:latin typeface="Cambria Math" panose="02040503050406030204" pitchFamily="18" charset="0"/>
                      </a:rPr>
                      <m:t>𝛼</m:t>
                    </m:r>
                  </m:oMath>
                </a14:m>
                <a:endParaRPr lang="en-US" dirty="0" smtClean="0"/>
              </a:p>
              <a:p>
                <a:pPr marL="0" indent="0">
                  <a:buNone/>
                </a:pPr>
                <a:r>
                  <a:rPr lang="en-US" dirty="0" smtClean="0"/>
                  <a:t>As an example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 </m:t>
                    </m:r>
                    <m:r>
                      <a:rPr lang="en-US" b="0" i="1" smtClean="0">
                        <a:latin typeface="Cambria Math" panose="02040503050406030204" pitchFamily="18" charset="0"/>
                      </a:rPr>
                      <m:t>𝐾𝑖𝑛𝑔</m:t>
                    </m:r>
                    <m:d>
                      <m:dPr>
                        <m:ctrlPr>
                          <a:rPr lang="en-US" b="0" i="1" smtClean="0">
                            <a:latin typeface="Cambria Math" panose="02040503050406030204" pitchFamily="18" charset="0"/>
                          </a:rPr>
                        </m:ctrlPr>
                      </m:dPr>
                      <m:e>
                        <m:r>
                          <a:rPr lang="en-US" b="0" i="1" smtClean="0">
                            <a:latin typeface="Cambria Math" panose="02040503050406030204" pitchFamily="18" charset="0"/>
                          </a:rPr>
                          <m:t>𝐹𝑎𝑡h𝑒𝑟</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e>
                    </m:d>
                    <m:r>
                      <a:rPr lang="en-US" b="0" i="1" smtClean="0">
                        <a:latin typeface="Cambria Math" panose="02040503050406030204" pitchFamily="18" charset="0"/>
                      </a:rPr>
                      <m:t>⇒</m:t>
                    </m:r>
                    <m:r>
                      <a:rPr lang="en-US" b="0" i="1" smtClean="0">
                        <a:latin typeface="Cambria Math" panose="02040503050406030204" pitchFamily="18" charset="0"/>
                      </a:rPr>
                      <m:t>𝐾𝑖𝑛𝑔</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oMath>
                </a14:m>
                <a:r>
                  <a:rPr lang="en-US" dirty="0" smtClean="0"/>
                  <a:t>   we can do a substitution of the variable to the constant </a:t>
                </a:r>
                <a:r>
                  <a:rPr lang="en-US" i="1" dirty="0" smtClean="0"/>
                  <a:t>Rama</a:t>
                </a:r>
                <a:r>
                  <a:rPr lang="en-US" dirty="0" smtClean="0"/>
                  <a:t> and obtain:</a:t>
                </a:r>
              </a:p>
              <a:p>
                <a:pPr marL="0" indent="0">
                  <a:buNone/>
                </a:pPr>
                <a:r>
                  <a:rPr lang="en-US" dirty="0"/>
                  <a:t> 	</a:t>
                </a:r>
                <a14:m>
                  <m:oMath xmlns:m="http://schemas.openxmlformats.org/officeDocument/2006/math">
                    <m:r>
                      <a:rPr lang="en-US" b="0" i="1" smtClean="0">
                        <a:latin typeface="Cambria Math" panose="02040503050406030204" pitchFamily="18" charset="0"/>
                      </a:rPr>
                      <m:t>𝐾𝑖𝑛𝑔</m:t>
                    </m:r>
                    <m:d>
                      <m:dPr>
                        <m:ctrlPr>
                          <a:rPr lang="en-US" b="0" i="1" smtClean="0">
                            <a:latin typeface="Cambria Math" panose="02040503050406030204" pitchFamily="18" charset="0"/>
                          </a:rPr>
                        </m:ctrlPr>
                      </m:dPr>
                      <m:e>
                        <m:r>
                          <a:rPr lang="en-US" b="0" i="1" smtClean="0">
                            <a:latin typeface="Cambria Math" panose="02040503050406030204" pitchFamily="18" charset="0"/>
                          </a:rPr>
                          <m:t>𝐹𝑎𝑡h𝑒𝑟</m:t>
                        </m:r>
                        <m:d>
                          <m:dPr>
                            <m:ctrlPr>
                              <a:rPr lang="en-US" b="0" i="1" smtClean="0">
                                <a:latin typeface="Cambria Math" panose="02040503050406030204" pitchFamily="18" charset="0"/>
                              </a:rPr>
                            </m:ctrlPr>
                          </m:dPr>
                          <m:e>
                            <m:r>
                              <a:rPr lang="en-US" b="0" i="1" smtClean="0">
                                <a:latin typeface="Cambria Math" panose="02040503050406030204" pitchFamily="18" charset="0"/>
                              </a:rPr>
                              <m:t>𝑅𝑎𝑚𝑎</m:t>
                            </m:r>
                          </m:e>
                        </m:d>
                      </m:e>
                    </m:d>
                    <m:r>
                      <a:rPr lang="en-US" b="0" i="1" smtClean="0">
                        <a:latin typeface="Cambria Math" panose="02040503050406030204" pitchFamily="18" charset="0"/>
                      </a:rPr>
                      <m:t>⇒</m:t>
                    </m:r>
                    <m:r>
                      <a:rPr lang="en-US" b="0" i="1" smtClean="0">
                        <a:latin typeface="Cambria Math" panose="02040503050406030204" pitchFamily="18" charset="0"/>
                      </a:rPr>
                      <m:t>𝐾𝑖𝑛𝑔</m:t>
                    </m:r>
                    <m:r>
                      <a:rPr lang="en-US" b="0" i="1" smtClean="0">
                        <a:latin typeface="Cambria Math" panose="02040503050406030204" pitchFamily="18" charset="0"/>
                      </a:rPr>
                      <m:t>(</m:t>
                    </m:r>
                    <m:r>
                      <a:rPr lang="en-US" b="0" i="1" smtClean="0">
                        <a:latin typeface="Cambria Math" panose="02040503050406030204" pitchFamily="18" charset="0"/>
                      </a:rPr>
                      <m:t>𝑅𝑎𝑚𝑎</m:t>
                    </m:r>
                    <m:r>
                      <a:rPr lang="en-US" b="0" i="1" smtClean="0">
                        <a:latin typeface="Cambria Math" panose="02040503050406030204" pitchFamily="18" charset="0"/>
                      </a:rPr>
                      <m:t>)</m:t>
                    </m:r>
                  </m:oMath>
                </a14:m>
                <a:endParaRPr lang="en-US" dirty="0" smtClean="0"/>
              </a:p>
              <a:p>
                <a:pPr marL="0" indent="0">
                  <a:buNone/>
                </a:pPr>
                <a:r>
                  <a:rPr lang="en-US" dirty="0" smtClean="0"/>
                  <a:t>We can apply</a:t>
                </a:r>
                <a:r>
                  <a:rPr lang="en-US" b="1" i="1" dirty="0" smtClean="0"/>
                  <a:t> UI </a:t>
                </a:r>
                <a:r>
                  <a:rPr lang="en-US" dirty="0" smtClean="0"/>
                  <a:t>to </a:t>
                </a:r>
                <a:r>
                  <a:rPr lang="en-US" b="1" dirty="0" smtClean="0"/>
                  <a:t>create multiple new sentences </a:t>
                </a:r>
                <a:r>
                  <a:rPr lang="en-US" dirty="0" smtClean="0"/>
                  <a:t>from a single sentence, all being true simultaneously</a:t>
                </a: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1043" t="-3501"/>
                </a:stretch>
              </a:blipFill>
            </p:spPr>
            <p:txBody>
              <a:bodyPr/>
              <a:lstStyle/>
              <a:p>
                <a:r>
                  <a:rPr lang="en-US">
                    <a:noFill/>
                  </a:rPr>
                  <a:t> </a:t>
                </a:r>
              </a:p>
            </p:txBody>
          </p:sp>
        </mc:Fallback>
      </mc:AlternateContent>
    </p:spTree>
    <p:extLst>
      <p:ext uri="{BB962C8B-B14F-4D97-AF65-F5344CB8AC3E}">
        <p14:creationId xmlns:p14="http://schemas.microsoft.com/office/powerpoint/2010/main" val="14428988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p:txBody>
              <a:bodyPr/>
              <a:lstStyle/>
              <a:p>
                <a14:m>
                  <m:oMath xmlns:m="http://schemas.openxmlformats.org/officeDocument/2006/math">
                    <m:r>
                      <a:rPr lang="en-US" b="0" i="1" smtClean="0">
                        <a:latin typeface="Cambria Math" panose="02040503050406030204" pitchFamily="18" charset="0"/>
                      </a:rPr>
                      <m:t>𝐾𝐵</m:t>
                    </m:r>
                    <m:r>
                      <a:rPr lang="en-US" b="0" i="1" smtClean="0">
                        <a:latin typeface="Cambria Math" panose="02040503050406030204" pitchFamily="18" charset="0"/>
                      </a:rPr>
                      <m:t>⊨</m:t>
                    </m:r>
                    <m:r>
                      <a:rPr lang="en-US" b="0" i="1" smtClean="0">
                        <a:latin typeface="Cambria Math" panose="02040503050406030204" pitchFamily="18" charset="0"/>
                      </a:rPr>
                      <m:t>𝛼</m:t>
                    </m:r>
                    <m:r>
                      <a:rPr lang="en-US" b="0" i="1" smtClean="0">
                        <a:latin typeface="Cambria Math" panose="02040503050406030204" pitchFamily="18" charset="0"/>
                      </a:rPr>
                      <m:t> ?</m:t>
                    </m:r>
                  </m:oMath>
                </a14:m>
                <a:r>
                  <a:rPr lang="en-US" dirty="0" smtClean="0"/>
                  <a:t> Existential quantifiers: </a:t>
                </a:r>
                <a:r>
                  <a:rPr lang="en-US" dirty="0" err="1" smtClean="0"/>
                  <a:t>Skolemization</a:t>
                </a:r>
                <a:endParaRPr lang="en-US"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blipFill>
                <a:blip r:embed="rId2"/>
                <a:stretch>
                  <a:fillRect l="-2377" t="-13364" b="-2119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85000" lnSpcReduction="10000"/>
              </a:bodyPr>
              <a:lstStyle/>
              <a:p>
                <a:r>
                  <a:rPr lang="en-US" b="1" dirty="0" smtClean="0"/>
                  <a:t>Existential Quantifier </a:t>
                </a:r>
                <a:r>
                  <a:rPr lang="en-US" dirty="0" smtClean="0"/>
                  <a:t>in a sentence: We can substitute the quantified variable to some constant from the domain, but </a:t>
                </a:r>
                <a:r>
                  <a:rPr lang="en-US" b="1" dirty="0" smtClean="0"/>
                  <a:t>different from the known constants </a:t>
                </a:r>
                <a:r>
                  <a:rPr lang="en-US" dirty="0" smtClean="0"/>
                  <a:t>to get an entailed sentence </a:t>
                </a:r>
                <a:r>
                  <a:rPr lang="en-US" i="1" dirty="0" smtClean="0"/>
                  <a:t>without</a:t>
                </a:r>
                <a:r>
                  <a:rPr lang="en-US" dirty="0" smtClean="0"/>
                  <a:t> the quantifier. Formally:</a:t>
                </a:r>
              </a:p>
              <a:p>
                <a:pPr marL="0" indent="0">
                  <a:buNone/>
                </a:pPr>
                <a:r>
                  <a:rPr lang="en-US" sz="4000" dirty="0" smtClean="0"/>
                  <a:t>      </a:t>
                </a:r>
                <a14:m>
                  <m:oMath xmlns:m="http://schemas.openxmlformats.org/officeDocument/2006/math">
                    <m:f>
                      <m:fPr>
                        <m:ctrlPr>
                          <a:rPr lang="en-US" sz="4000" b="0" i="1" dirty="0" smtClean="0">
                            <a:latin typeface="Cambria Math" panose="02040503050406030204" pitchFamily="18" charset="0"/>
                          </a:rPr>
                        </m:ctrlPr>
                      </m:fPr>
                      <m:num>
                        <m:r>
                          <a:rPr lang="en-US" sz="4000" b="0" i="1" dirty="0" smtClean="0">
                            <a:latin typeface="Cambria Math" panose="02040503050406030204" pitchFamily="18" charset="0"/>
                          </a:rPr>
                          <m:t>∃</m:t>
                        </m:r>
                        <m:r>
                          <a:rPr lang="en-US" sz="4000" b="0" i="1" dirty="0" smtClean="0">
                            <a:latin typeface="Cambria Math" panose="02040503050406030204" pitchFamily="18" charset="0"/>
                          </a:rPr>
                          <m:t>𝑥</m:t>
                        </m:r>
                        <m:r>
                          <a:rPr lang="en-US" sz="4000" b="0" i="1" dirty="0" smtClean="0">
                            <a:latin typeface="Cambria Math" panose="02040503050406030204" pitchFamily="18" charset="0"/>
                          </a:rPr>
                          <m:t> </m:t>
                        </m:r>
                        <m:r>
                          <a:rPr lang="en-US" sz="4000" b="0" i="1" dirty="0" smtClean="0">
                            <a:latin typeface="Cambria Math" panose="02040503050406030204" pitchFamily="18" charset="0"/>
                          </a:rPr>
                          <m:t>𝛼</m:t>
                        </m:r>
                      </m:num>
                      <m:den>
                        <m:r>
                          <a:rPr lang="en-US" sz="4000" b="0" i="1" dirty="0" smtClean="0">
                            <a:latin typeface="Cambria Math" panose="02040503050406030204" pitchFamily="18" charset="0"/>
                          </a:rPr>
                          <m:t>𝑆𝑢𝑏𝑠𝑡</m:t>
                        </m:r>
                        <m:r>
                          <a:rPr lang="en-US" sz="4000" b="0" i="1" dirty="0" smtClean="0">
                            <a:latin typeface="Cambria Math" panose="02040503050406030204" pitchFamily="18" charset="0"/>
                          </a:rPr>
                          <m:t>( </m:t>
                        </m:r>
                        <m:r>
                          <m:rPr>
                            <m:lit/>
                          </m:rPr>
                          <a:rPr lang="en-US" sz="4000" b="0" i="1" dirty="0" smtClean="0">
                            <a:latin typeface="Cambria Math" panose="02040503050406030204" pitchFamily="18" charset="0"/>
                          </a:rPr>
                          <m:t>{</m:t>
                        </m:r>
                        <m:r>
                          <a:rPr lang="en-US" sz="4000" b="0" i="1" dirty="0" smtClean="0">
                            <a:latin typeface="Cambria Math" panose="02040503050406030204" pitchFamily="18" charset="0"/>
                          </a:rPr>
                          <m:t>𝑥</m:t>
                        </m:r>
                        <m:r>
                          <a:rPr lang="en-US" sz="4000" b="0" i="1" dirty="0" smtClean="0">
                            <a:latin typeface="Cambria Math" panose="02040503050406030204" pitchFamily="18" charset="0"/>
                          </a:rPr>
                          <m:t>/</m:t>
                        </m:r>
                        <m:r>
                          <a:rPr lang="en-US" sz="4000" b="0" i="1" dirty="0" smtClean="0">
                            <a:latin typeface="Cambria Math" panose="02040503050406030204" pitchFamily="18" charset="0"/>
                          </a:rPr>
                          <m:t>𝑐</m:t>
                        </m:r>
                        <m:r>
                          <m:rPr>
                            <m:lit/>
                          </m:rPr>
                          <a:rPr lang="en-US" sz="4000" b="0" i="1" dirty="0" smtClean="0">
                            <a:latin typeface="Cambria Math" panose="02040503050406030204" pitchFamily="18" charset="0"/>
                          </a:rPr>
                          <m:t>}</m:t>
                        </m:r>
                        <m:r>
                          <a:rPr lang="en-US" sz="4000" b="0" i="1" dirty="0" smtClean="0">
                            <a:latin typeface="Cambria Math" panose="02040503050406030204" pitchFamily="18" charset="0"/>
                          </a:rPr>
                          <m:t>,</m:t>
                        </m:r>
                        <m:r>
                          <a:rPr lang="en-US" sz="4000" b="0" i="1" dirty="0" smtClean="0">
                            <a:latin typeface="Cambria Math" panose="02040503050406030204" pitchFamily="18" charset="0"/>
                          </a:rPr>
                          <m:t>𝛼</m:t>
                        </m:r>
                        <m:r>
                          <a:rPr lang="en-US" sz="4000" b="0" i="1" dirty="0" smtClean="0">
                            <a:latin typeface="Cambria Math" panose="02040503050406030204" pitchFamily="18" charset="0"/>
                          </a:rPr>
                          <m:t>)</m:t>
                        </m:r>
                      </m:den>
                    </m:f>
                  </m:oMath>
                </a14:m>
                <a:r>
                  <a:rPr lang="en-US" dirty="0" smtClean="0"/>
                  <a:t>    for </a:t>
                </a:r>
                <a14:m>
                  <m:oMath xmlns:m="http://schemas.openxmlformats.org/officeDocument/2006/math">
                    <m:r>
                      <a:rPr lang="en-US" i="1" dirty="0">
                        <a:latin typeface="Cambria Math" panose="02040503050406030204" pitchFamily="18" charset="0"/>
                      </a:rPr>
                      <m:t>𝑐</m:t>
                    </m:r>
                  </m:oMath>
                </a14:m>
                <a:r>
                  <a:rPr lang="en-US" dirty="0" smtClean="0"/>
                  <a:t> from the domain but not one of the known 					(exists elsewhere in the KB) constants.</a:t>
                </a:r>
              </a:p>
              <a:p>
                <a:pPr marL="0" indent="0">
                  <a:buNone/>
                </a:pPr>
                <a:r>
                  <a:rPr lang="en-US" dirty="0"/>
                  <a:t> </a:t>
                </a:r>
                <a:r>
                  <a:rPr lang="en-US" dirty="0" smtClean="0"/>
                  <a:t>   The denominator indicates a substitution of  </a:t>
                </a:r>
                <a14:m>
                  <m:oMath xmlns:m="http://schemas.openxmlformats.org/officeDocument/2006/math">
                    <m:r>
                      <a:rPr lang="en-US" i="1" dirty="0">
                        <a:latin typeface="Cambria Math" panose="02040503050406030204" pitchFamily="18" charset="0"/>
                      </a:rPr>
                      <m:t>𝑥</m:t>
                    </m:r>
                    <m:r>
                      <a:rPr lang="en-US" b="0" i="1" dirty="0" smtClean="0">
                        <a:latin typeface="Cambria Math" panose="02040503050406030204" pitchFamily="18" charset="0"/>
                      </a:rPr>
                      <m:t> </m:t>
                    </m:r>
                    <m:r>
                      <a:rPr lang="en-US" b="0" i="0" dirty="0" smtClean="0">
                        <a:latin typeface="Cambria Math" panose="02040503050406030204" pitchFamily="18" charset="0"/>
                      </a:rPr>
                      <m:t>  </m:t>
                    </m:r>
                    <m:r>
                      <m:rPr>
                        <m:sty m:val="p"/>
                      </m:rPr>
                      <a:rPr lang="en-US" b="0" i="0" dirty="0" smtClean="0">
                        <a:latin typeface="Cambria Math" panose="02040503050406030204" pitchFamily="18" charset="0"/>
                      </a:rPr>
                      <m:t>by</m:t>
                    </m:r>
                    <m:r>
                      <a:rPr lang="en-US" b="0" i="0" dirty="0" smtClean="0">
                        <a:latin typeface="Cambria Math" panose="02040503050406030204" pitchFamily="18" charset="0"/>
                      </a:rPr>
                      <m:t> </m:t>
                    </m:r>
                    <m:r>
                      <a:rPr lang="en-US" b="0" i="1" dirty="0" smtClean="0">
                        <a:latin typeface="Cambria Math" panose="02040503050406030204" pitchFamily="18" charset="0"/>
                      </a:rPr>
                      <m:t> </m:t>
                    </m:r>
                    <m:r>
                      <a:rPr lang="en-US" i="1" dirty="0">
                        <a:latin typeface="Cambria Math" panose="02040503050406030204" pitchFamily="18" charset="0"/>
                      </a:rPr>
                      <m:t>𝑐</m:t>
                    </m:r>
                  </m:oMath>
                </a14:m>
                <a:r>
                  <a:rPr lang="en-US" dirty="0" smtClean="0"/>
                  <a:t> in </a:t>
                </a:r>
                <a14:m>
                  <m:oMath xmlns:m="http://schemas.openxmlformats.org/officeDocument/2006/math">
                    <m:r>
                      <a:rPr lang="en-US" i="1" dirty="0">
                        <a:latin typeface="Cambria Math" panose="02040503050406030204" pitchFamily="18" charset="0"/>
                      </a:rPr>
                      <m:t>𝛼</m:t>
                    </m:r>
                  </m:oMath>
                </a14:m>
                <a:endParaRPr lang="en-US" dirty="0" smtClean="0"/>
              </a:p>
              <a:p>
                <a:pPr marL="0" indent="0">
                  <a:buNone/>
                </a:pPr>
                <a:r>
                  <a:rPr lang="en-US" dirty="0" smtClean="0"/>
                  <a:t>As an example in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 </m:t>
                    </m:r>
                    <m:d>
                      <m:dPr>
                        <m:ctrlPr>
                          <a:rPr lang="en-US" b="0" i="1" smtClean="0">
                            <a:latin typeface="Cambria Math" panose="02040503050406030204" pitchFamily="18" charset="0"/>
                          </a:rPr>
                        </m:ctrlPr>
                      </m:dPr>
                      <m:e>
                        <m:r>
                          <a:rPr lang="en-US" b="0" i="1" smtClean="0">
                            <a:latin typeface="Cambria Math" panose="02040503050406030204" pitchFamily="18" charset="0"/>
                          </a:rPr>
                          <m:t>𝐹𝑎𝑡h𝑒𝑟</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e>
                        </m:d>
                        <m:r>
                          <a:rPr lang="en-US" b="0" i="1" smtClean="0">
                            <a:latin typeface="Cambria Math" panose="02040503050406030204" pitchFamily="18" charset="0"/>
                          </a:rPr>
                          <m:t>=</m:t>
                        </m:r>
                        <m:r>
                          <a:rPr lang="en-US" b="0" i="1" smtClean="0">
                            <a:latin typeface="Cambria Math" panose="02040503050406030204" pitchFamily="18" charset="0"/>
                          </a:rPr>
                          <m:t>𝑅𝑎𝑚𝑎</m:t>
                        </m:r>
                      </m:e>
                    </m:d>
                  </m:oMath>
                </a14:m>
                <a:r>
                  <a:rPr lang="en-US" dirty="0" smtClean="0"/>
                  <a:t>   we can do a substitution of the variable to the constant   </a:t>
                </a:r>
                <a:r>
                  <a:rPr lang="en-US" i="1" dirty="0" smtClean="0"/>
                  <a:t>c</a:t>
                </a:r>
                <a:r>
                  <a:rPr lang="en-US" dirty="0" smtClean="0"/>
                  <a:t>   and obtain:</a:t>
                </a:r>
              </a:p>
              <a:p>
                <a:pPr marL="0" indent="0">
                  <a:buNone/>
                </a:pPr>
                <a:r>
                  <a:rPr lang="en-US" dirty="0"/>
                  <a:t> 	</a:t>
                </a:r>
                <a14:m>
                  <m:oMath xmlns:m="http://schemas.openxmlformats.org/officeDocument/2006/math">
                    <m:d>
                      <m:dPr>
                        <m:ctrlPr>
                          <a:rPr lang="en-US" b="0" i="1" smtClean="0">
                            <a:latin typeface="Cambria Math" panose="02040503050406030204" pitchFamily="18" charset="0"/>
                          </a:rPr>
                        </m:ctrlPr>
                      </m:dPr>
                      <m:e>
                        <m:r>
                          <a:rPr lang="en-US" b="0" i="1" smtClean="0">
                            <a:latin typeface="Cambria Math" panose="02040503050406030204" pitchFamily="18" charset="0"/>
                          </a:rPr>
                          <m:t>𝐹𝑎𝑡h𝑒𝑟</m:t>
                        </m:r>
                        <m:d>
                          <m:dPr>
                            <m:ctrlPr>
                              <a:rPr lang="en-US" b="0" i="1" smtClean="0">
                                <a:latin typeface="Cambria Math" panose="02040503050406030204" pitchFamily="18" charset="0"/>
                              </a:rPr>
                            </m:ctrlPr>
                          </m:dPr>
                          <m:e>
                            <m:r>
                              <a:rPr lang="en-US" b="0" i="1" smtClean="0">
                                <a:latin typeface="Cambria Math" panose="02040503050406030204" pitchFamily="18" charset="0"/>
                              </a:rPr>
                              <m:t>𝑐</m:t>
                            </m:r>
                          </m:e>
                        </m:d>
                        <m:r>
                          <a:rPr lang="en-US" b="0" i="1" smtClean="0">
                            <a:latin typeface="Cambria Math" panose="02040503050406030204" pitchFamily="18" charset="0"/>
                          </a:rPr>
                          <m:t>=</m:t>
                        </m:r>
                        <m:r>
                          <a:rPr lang="en-US" b="0" i="1" smtClean="0">
                            <a:latin typeface="Cambria Math" panose="02040503050406030204" pitchFamily="18" charset="0"/>
                          </a:rPr>
                          <m:t>𝑅𝑎𝑚𝑎</m:t>
                        </m:r>
                      </m:e>
                    </m:d>
                  </m:oMath>
                </a14:m>
                <a:r>
                  <a:rPr lang="en-US" dirty="0" smtClean="0"/>
                  <a:t>                </a:t>
                </a:r>
                <a:r>
                  <a:rPr lang="en-US" i="1" dirty="0" smtClean="0">
                    <a:latin typeface="Cambria Math" panose="02040503050406030204" pitchFamily="18" charset="0"/>
                    <a:ea typeface="Cambria Math" panose="02040503050406030204" pitchFamily="18" charset="0"/>
                  </a:rPr>
                  <a:t>c</a:t>
                </a:r>
                <a:r>
                  <a:rPr lang="en-US" dirty="0" smtClean="0"/>
                  <a:t>  is </a:t>
                </a:r>
                <a:r>
                  <a:rPr lang="en-US" b="1" dirty="0" smtClean="0"/>
                  <a:t>not</a:t>
                </a:r>
                <a:r>
                  <a:rPr lang="en-US" dirty="0" smtClean="0"/>
                  <a:t> a known object in the domain.</a:t>
                </a:r>
              </a:p>
              <a:p>
                <a:pPr marL="0" indent="0">
                  <a:buNone/>
                </a:pPr>
                <a:r>
                  <a:rPr lang="en-US" dirty="0" smtClean="0"/>
                  <a:t>We can apply this </a:t>
                </a:r>
                <a:r>
                  <a:rPr lang="en-US" b="1" i="1" dirty="0" err="1" smtClean="0"/>
                  <a:t>Skolemization</a:t>
                </a:r>
                <a:r>
                  <a:rPr lang="en-US" dirty="0" smtClean="0"/>
                  <a:t> only once and </a:t>
                </a:r>
                <a:r>
                  <a:rPr lang="en-US" b="1" dirty="0" smtClean="0"/>
                  <a:t>create only one new sentence</a:t>
                </a:r>
                <a:r>
                  <a:rPr lang="en-US" dirty="0" smtClean="0"/>
                  <a:t>.</a:t>
                </a: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3"/>
                <a:stretch>
                  <a:fillRect l="-928" t="-2661" r="-58"/>
                </a:stretch>
              </a:blipFill>
            </p:spPr>
            <p:txBody>
              <a:bodyPr/>
              <a:lstStyle/>
              <a:p>
                <a:r>
                  <a:rPr lang="en-US">
                    <a:noFill/>
                  </a:rPr>
                  <a:t> </a:t>
                </a:r>
              </a:p>
            </p:txBody>
          </p:sp>
        </mc:Fallback>
      </mc:AlternateContent>
    </p:spTree>
    <p:extLst>
      <p:ext uri="{BB962C8B-B14F-4D97-AF65-F5344CB8AC3E}">
        <p14:creationId xmlns:p14="http://schemas.microsoft.com/office/powerpoint/2010/main" val="352044486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err="1" smtClean="0"/>
              <a:t>Propositionalization</a:t>
            </a:r>
            <a:r>
              <a:rPr lang="en-US" dirty="0" smtClean="0"/>
              <a:t> approach to inferencing in FOL</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24786040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Propositionalization</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An arbitrary sentence without quantifiers only has constants and functions on them.</a:t>
            </a:r>
          </a:p>
          <a:p>
            <a:r>
              <a:rPr lang="en-US" dirty="0" smtClean="0"/>
              <a:t>Ones with quantifiers we can apply UI to create all possible sentences from a given one or </a:t>
            </a:r>
            <a:r>
              <a:rPr lang="en-US" dirty="0" err="1" smtClean="0"/>
              <a:t>Skolemization</a:t>
            </a:r>
            <a:r>
              <a:rPr lang="en-US" dirty="0" smtClean="0"/>
              <a:t> to create one new sentence. After that we remove the quantified sentences.</a:t>
            </a:r>
          </a:p>
          <a:p>
            <a:r>
              <a:rPr lang="en-US" dirty="0" smtClean="0"/>
              <a:t>Now we have </a:t>
            </a:r>
            <a:r>
              <a:rPr lang="en-US" dirty="0" err="1" smtClean="0"/>
              <a:t>propositionalized</a:t>
            </a:r>
            <a:r>
              <a:rPr lang="en-US" dirty="0" smtClean="0"/>
              <a:t> the entire KB because we don’t have any variables anywhere at all, but we have all the knowledge in the form of propositions. </a:t>
            </a:r>
            <a:endParaRPr lang="en-US" dirty="0"/>
          </a:p>
          <a:p>
            <a:r>
              <a:rPr lang="en-US" dirty="0" smtClean="0"/>
              <a:t>At this point we may apply all rules of inference we learnt from PL.</a:t>
            </a:r>
          </a:p>
          <a:p>
            <a:r>
              <a:rPr lang="en-US" dirty="0" smtClean="0"/>
              <a:t>One catch exists with functions, which can be applied infinitely many times.</a:t>
            </a:r>
          </a:p>
          <a:p>
            <a:r>
              <a:rPr lang="en-US" dirty="0" smtClean="0"/>
              <a:t>However we can apply this a finite number of times and use a PL inference method in that. If we don’t have an entailment, we can try the next iteration.</a:t>
            </a:r>
          </a:p>
          <a:p>
            <a:endParaRPr lang="en-US" dirty="0"/>
          </a:p>
        </p:txBody>
      </p:sp>
    </p:spTree>
    <p:extLst>
      <p:ext uri="{BB962C8B-B14F-4D97-AF65-F5344CB8AC3E}">
        <p14:creationId xmlns:p14="http://schemas.microsoft.com/office/powerpoint/2010/main" val="41501001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Decidability</a:t>
            </a:r>
            <a:endParaRPr lang="en-US" dirty="0"/>
          </a:p>
        </p:txBody>
      </p:sp>
      <p:sp>
        <p:nvSpPr>
          <p:cNvPr id="3" name="Content Placeholder 2"/>
          <p:cNvSpPr>
            <a:spLocks noGrp="1"/>
          </p:cNvSpPr>
          <p:nvPr>
            <p:ph idx="1"/>
          </p:nvPr>
        </p:nvSpPr>
        <p:spPr/>
        <p:txBody>
          <a:bodyPr/>
          <a:lstStyle/>
          <a:p>
            <a:r>
              <a:rPr lang="en-US" dirty="0" smtClean="0"/>
              <a:t>The </a:t>
            </a:r>
            <a:r>
              <a:rPr lang="en-US" dirty="0" err="1" smtClean="0"/>
              <a:t>propositionalization</a:t>
            </a:r>
            <a:r>
              <a:rPr lang="en-US" dirty="0" smtClean="0"/>
              <a:t> method is indeed complete. Every entailed sentence is derivable.</a:t>
            </a:r>
          </a:p>
          <a:p>
            <a:r>
              <a:rPr lang="en-US" dirty="0" smtClean="0"/>
              <a:t>However we can never use that to decide if a sentence is not entailed.</a:t>
            </a:r>
          </a:p>
          <a:p>
            <a:r>
              <a:rPr lang="en-US" dirty="0" smtClean="0"/>
              <a:t>We say that entailment in FOL is semi-decidable.</a:t>
            </a:r>
          </a:p>
          <a:p>
            <a:r>
              <a:rPr lang="en-US" dirty="0" smtClean="0"/>
              <a:t>(‘yes’ instances have derivations, or proofs. ‘no’ instances don’t!) </a:t>
            </a:r>
            <a:endParaRPr lang="en-US" dirty="0"/>
          </a:p>
        </p:txBody>
      </p:sp>
    </p:spTree>
    <p:extLst>
      <p:ext uri="{BB962C8B-B14F-4D97-AF65-F5344CB8AC3E}">
        <p14:creationId xmlns:p14="http://schemas.microsoft.com/office/powerpoint/2010/main" val="15702428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Query in FOL</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A query can be a sentence and we ask if it is entailed by the KB.</a:t>
                </a:r>
              </a:p>
              <a:p>
                <a:r>
                  <a:rPr lang="en-US" dirty="0" smtClean="0"/>
                  <a:t>However often in FOL we want satisfying assignments, consistent with the KB. For example what substitution makes the formula </a:t>
                </a:r>
                <a14:m>
                  <m:oMath xmlns:m="http://schemas.openxmlformats.org/officeDocument/2006/math">
                    <m:r>
                      <a:rPr lang="en-US" b="0" i="1" smtClean="0">
                        <a:latin typeface="Cambria Math" panose="02040503050406030204" pitchFamily="18" charset="0"/>
                      </a:rPr>
                      <m:t>𝐵𝑟𝑜𝑡h𝑒𝑟</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 </m:t>
                        </m:r>
                        <m:r>
                          <a:rPr lang="en-US" b="0" i="1" smtClean="0">
                            <a:latin typeface="Cambria Math" panose="02040503050406030204" pitchFamily="18" charset="0"/>
                          </a:rPr>
                          <m:t>𝐿𝑎𝑘𝑠h𝑚𝑎𝑛𝑎</m:t>
                        </m:r>
                      </m:e>
                    </m:d>
                  </m:oMath>
                </a14:m>
                <a:r>
                  <a:rPr lang="en-US" dirty="0" smtClean="0"/>
                  <a:t> True?  (assumes </a:t>
                </a:r>
                <a14:m>
                  <m:oMath xmlns:m="http://schemas.openxmlformats.org/officeDocument/2006/math">
                    <m:r>
                      <a:rPr lang="en-US" b="0" i="1" smtClean="0">
                        <a:latin typeface="Cambria Math" panose="02040503050406030204" pitchFamily="18" charset="0"/>
                      </a:rPr>
                      <m:t>∃</m:t>
                    </m:r>
                  </m:oMath>
                </a14:m>
                <a:r>
                  <a:rPr lang="en-US" dirty="0" smtClean="0"/>
                  <a:t>)</a:t>
                </a:r>
              </a:p>
              <a:p>
                <a:r>
                  <a:rPr lang="en-US" dirty="0" smtClean="0"/>
                  <a:t>This is like a database search. </a:t>
                </a:r>
              </a:p>
              <a:p>
                <a:r>
                  <a:rPr lang="en-US" dirty="0" smtClean="0"/>
                  <a:t>So some substitution for the variable(s) makes the sentence true and we wish to know one (or maybe more) such substitutions.</a:t>
                </a:r>
              </a:p>
              <a:p>
                <a:r>
                  <a:rPr lang="en-US" dirty="0" smtClean="0"/>
                  <a:t>Recall Z3 we saw in class.</a:t>
                </a: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43" t="-2241" r="-1855"/>
                </a:stretch>
              </a:blipFill>
            </p:spPr>
            <p:txBody>
              <a:bodyPr/>
              <a:lstStyle/>
              <a:p>
                <a:r>
                  <a:rPr lang="en-US">
                    <a:noFill/>
                  </a:rPr>
                  <a:t> </a:t>
                </a:r>
              </a:p>
            </p:txBody>
          </p:sp>
        </mc:Fallback>
      </mc:AlternateContent>
    </p:spTree>
    <p:extLst>
      <p:ext uri="{BB962C8B-B14F-4D97-AF65-F5344CB8AC3E}">
        <p14:creationId xmlns:p14="http://schemas.microsoft.com/office/powerpoint/2010/main" val="9468190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Staying in FOL and finding inference methods (without </a:t>
            </a:r>
            <a:r>
              <a:rPr lang="en-US" dirty="0" err="1" smtClean="0"/>
              <a:t>propositionalization</a:t>
            </a:r>
            <a:r>
              <a:rPr lang="en-US" dirty="0" smtClean="0"/>
              <a:t>)</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22155101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Modus Ponens in FOL</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92500" lnSpcReduction="20000"/>
              </a:bodyPr>
              <a:lstStyle/>
              <a:p>
                <a:r>
                  <a:rPr lang="en-US" dirty="0" smtClean="0"/>
                  <a:t>Say our KB has a sentence of the form:</a:t>
                </a:r>
              </a:p>
              <a:p>
                <a:pPr marL="0" indent="0">
                  <a:buNone/>
                </a:pP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m:t>
                    </m:r>
                    <m:r>
                      <a:rPr lang="en-US" b="0" i="1" smtClean="0">
                        <a:latin typeface="Cambria Math" panose="02040503050406030204" pitchFamily="18" charset="0"/>
                      </a:rPr>
                      <m:t>𝑧</m:t>
                    </m:r>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𝑝</m:t>
                        </m:r>
                      </m:e>
                      <m:sub>
                        <m:r>
                          <a:rPr lang="en-US" b="0" i="1" smtClean="0">
                            <a:latin typeface="Cambria Math" panose="02040503050406030204" pitchFamily="18" charset="0"/>
                          </a:rPr>
                          <m:t>2</m:t>
                        </m:r>
                      </m:sub>
                    </m:sSub>
                    <m:r>
                      <a:rPr lang="en-US" b="0" i="1" smtClean="0">
                        <a:latin typeface="Cambria Math" panose="02040503050406030204" pitchFamily="18" charset="0"/>
                      </a:rPr>
                      <m:t>∧ …⇒</m:t>
                    </m:r>
                    <m:r>
                      <a:rPr lang="en-US" b="0" i="1" smtClean="0">
                        <a:latin typeface="Cambria Math" panose="02040503050406030204" pitchFamily="18" charset="0"/>
                      </a:rPr>
                      <m:t>𝑞</m:t>
                    </m:r>
                    <m:r>
                      <a:rPr lang="en-US" b="0" i="0" smtClean="0">
                        <a:latin typeface="Cambria Math" panose="02040503050406030204" pitchFamily="18" charset="0"/>
                      </a:rPr>
                      <m:t> </m:t>
                    </m:r>
                  </m:oMath>
                </a14:m>
                <a:r>
                  <a:rPr lang="en-US" dirty="0" smtClean="0"/>
                  <a:t> where each of these is a predicate with variables. E.g.,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𝑦</m:t>
                    </m:r>
                    <m:r>
                      <a:rPr lang="en-US" b="0" i="1" smtClean="0">
                        <a:latin typeface="Cambria Math" panose="02040503050406030204" pitchFamily="18" charset="0"/>
                      </a:rPr>
                      <m:t>  </m:t>
                    </m:r>
                    <m:r>
                      <a:rPr lang="en-US" b="0" i="1" smtClean="0">
                        <a:latin typeface="Cambria Math" panose="02040503050406030204" pitchFamily="18" charset="0"/>
                      </a:rPr>
                      <m:t>𝑅𝑒𝑎𝑑𝑠</m:t>
                    </m:r>
                    <m:d>
                      <m:dPr>
                        <m:ctrlPr>
                          <a:rPr lang="en-US" b="0" i="1" smtClean="0">
                            <a:latin typeface="Cambria Math" panose="02040503050406030204" pitchFamily="18" charset="0"/>
                          </a:rPr>
                        </m:ctrlPr>
                      </m:dPr>
                      <m:e>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𝑦</m:t>
                        </m:r>
                      </m:e>
                    </m:d>
                    <m:r>
                      <a:rPr lang="en-US" b="0" i="1" smtClean="0">
                        <a:latin typeface="Cambria Math" panose="02040503050406030204" pitchFamily="18" charset="0"/>
                      </a:rPr>
                      <m:t>∧</m:t>
                    </m:r>
                    <m:r>
                      <a:rPr lang="en-US" b="0" i="1" smtClean="0">
                        <a:latin typeface="Cambria Math" panose="02040503050406030204" pitchFamily="18" charset="0"/>
                      </a:rPr>
                      <m:t>𝐷𝑒𝑠𝑐𝑟𝑖𝑏𝑒𝑠</m:t>
                    </m:r>
                    <m:d>
                      <m:dPr>
                        <m:ctrlPr>
                          <a:rPr lang="en-US" b="0" i="1" smtClean="0">
                            <a:latin typeface="Cambria Math" panose="02040503050406030204" pitchFamily="18" charset="0"/>
                          </a:rPr>
                        </m:ctrlPr>
                      </m:dPr>
                      <m:e>
                        <m:r>
                          <a:rPr lang="en-US" b="0" i="1" smtClean="0">
                            <a:latin typeface="Cambria Math" panose="02040503050406030204" pitchFamily="18" charset="0"/>
                          </a:rPr>
                          <m:t>𝑦</m:t>
                        </m:r>
                        <m:r>
                          <a:rPr lang="en-US" b="0" i="1" smtClean="0">
                            <a:latin typeface="Cambria Math" panose="02040503050406030204" pitchFamily="18" charset="0"/>
                          </a:rPr>
                          <m:t>,</m:t>
                        </m:r>
                        <m:r>
                          <a:rPr lang="en-US" b="0" i="1" smtClean="0">
                            <a:latin typeface="Cambria Math" panose="02040503050406030204" pitchFamily="18" charset="0"/>
                          </a:rPr>
                          <m:t>𝑧</m:t>
                        </m:r>
                      </m:e>
                    </m:d>
                    <m:r>
                      <a:rPr lang="en-US" b="0" i="1" smtClean="0">
                        <a:latin typeface="Cambria Math" panose="02040503050406030204" pitchFamily="18" charset="0"/>
                      </a:rPr>
                      <m:t>⇒</m:t>
                    </m:r>
                    <m:r>
                      <a:rPr lang="en-US" b="0" i="1" smtClean="0">
                        <a:latin typeface="Cambria Math" panose="02040503050406030204" pitchFamily="18" charset="0"/>
                      </a:rPr>
                      <m:t>𝐾𝑛𝑜𝑤𝑠</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𝑧</m:t>
                    </m:r>
                    <m:r>
                      <a:rPr lang="en-US" b="0" i="1" smtClean="0">
                        <a:latin typeface="Cambria Math" panose="02040503050406030204" pitchFamily="18" charset="0"/>
                      </a:rPr>
                      <m:t>)</m:t>
                    </m:r>
                  </m:oMath>
                </a14:m>
                <a:endParaRPr lang="en-US" dirty="0" smtClean="0"/>
              </a:p>
              <a:p>
                <a:pPr marL="0" indent="0">
                  <a:buNone/>
                </a:pPr>
                <a:r>
                  <a:rPr lang="en-US" dirty="0" smtClean="0"/>
                  <a:t>Meaning if x reads the book y and y describes a concept z then x knows the concept z.</a:t>
                </a:r>
              </a:p>
              <a:p>
                <a:r>
                  <a:rPr lang="en-US" dirty="0" smtClean="0"/>
                  <a:t>For the moment,  say we  also have some other sentences of the form of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1</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𝑎</m:t>
                        </m:r>
                      </m:e>
                      <m:sub>
                        <m:r>
                          <a:rPr lang="en-US" b="0" i="1" smtClean="0">
                            <a:latin typeface="Cambria Math" panose="02040503050406030204" pitchFamily="18" charset="0"/>
                          </a:rPr>
                          <m:t>2</m:t>
                        </m:r>
                      </m:sub>
                    </m:sSub>
                    <m:r>
                      <a:rPr lang="en-US" b="0" i="1" smtClean="0">
                        <a:latin typeface="Cambria Math" panose="02040503050406030204" pitchFamily="18" charset="0"/>
                      </a:rPr>
                      <m:t>,…</m:t>
                    </m:r>
                  </m:oMath>
                </a14:m>
                <a:r>
                  <a:rPr lang="en-US" b="0" dirty="0" smtClean="0"/>
                  <a:t> which are atomic sentences. E.g., </a:t>
                </a:r>
                <a14:m>
                  <m:oMath xmlns:m="http://schemas.openxmlformats.org/officeDocument/2006/math">
                    <m:r>
                      <a:rPr lang="en-US" b="0" i="1" smtClean="0">
                        <a:latin typeface="Cambria Math" panose="02040503050406030204" pitchFamily="18" charset="0"/>
                      </a:rPr>
                      <m:t>𝑅𝑒𝑎𝑑𝑠</m:t>
                    </m:r>
                    <m:d>
                      <m:dPr>
                        <m:ctrlPr>
                          <a:rPr lang="en-US" b="0" i="1" smtClean="0">
                            <a:latin typeface="Cambria Math" panose="02040503050406030204" pitchFamily="18" charset="0"/>
                          </a:rPr>
                        </m:ctrlPr>
                      </m:dPr>
                      <m:e>
                        <m:r>
                          <a:rPr lang="en-US" b="0" i="1" smtClean="0">
                            <a:latin typeface="Cambria Math" panose="02040503050406030204" pitchFamily="18" charset="0"/>
                          </a:rPr>
                          <m:t>𝐴𝑠h𝑎</m:t>
                        </m:r>
                        <m:r>
                          <a:rPr lang="en-US" b="0" i="1" smtClean="0">
                            <a:latin typeface="Cambria Math" panose="02040503050406030204" pitchFamily="18" charset="0"/>
                          </a:rPr>
                          <m:t>,</m:t>
                        </m:r>
                        <m:r>
                          <a:rPr lang="en-US" b="0" i="1" smtClean="0">
                            <a:latin typeface="Cambria Math" panose="02040503050406030204" pitchFamily="18" charset="0"/>
                          </a:rPr>
                          <m:t>𝐵𝑜𝑜𝑘</m:t>
                        </m:r>
                        <m:r>
                          <a:rPr lang="en-US" b="0" i="1" smtClean="0">
                            <a:latin typeface="Cambria Math" panose="02040503050406030204" pitchFamily="18" charset="0"/>
                          </a:rPr>
                          <m:t>1</m:t>
                        </m:r>
                      </m:e>
                    </m:d>
                    <m:r>
                      <a:rPr lang="en-US" b="0" i="1" smtClean="0">
                        <a:latin typeface="Cambria Math" panose="02040503050406030204" pitchFamily="18" charset="0"/>
                      </a:rPr>
                      <m:t>, </m:t>
                    </m:r>
                    <m:r>
                      <a:rPr lang="en-US" b="0" i="1" smtClean="0">
                        <a:latin typeface="Cambria Math" panose="02040503050406030204" pitchFamily="18" charset="0"/>
                      </a:rPr>
                      <m:t>𝐷𝑒𝑠𝑐𝑟𝑖𝑏𝑒𝑠</m:t>
                    </m:r>
                    <m:r>
                      <a:rPr lang="en-US" b="0" i="1" smtClean="0">
                        <a:latin typeface="Cambria Math" panose="02040503050406030204" pitchFamily="18" charset="0"/>
                      </a:rPr>
                      <m:t>(</m:t>
                    </m:r>
                    <m:r>
                      <a:rPr lang="en-US" b="0" i="1" smtClean="0">
                        <a:latin typeface="Cambria Math" panose="02040503050406030204" pitchFamily="18" charset="0"/>
                      </a:rPr>
                      <m:t>𝐵𝑜𝑜𝑘</m:t>
                    </m:r>
                    <m:r>
                      <a:rPr lang="en-US" b="0" i="1" smtClean="0">
                        <a:latin typeface="Cambria Math" panose="02040503050406030204" pitchFamily="18" charset="0"/>
                      </a:rPr>
                      <m:t>1,</m:t>
                    </m:r>
                    <m:r>
                      <a:rPr lang="en-US" b="0" i="1" smtClean="0">
                        <a:latin typeface="Cambria Math" panose="02040503050406030204" pitchFamily="18" charset="0"/>
                      </a:rPr>
                      <m:t>𝐴𝐼</m:t>
                    </m:r>
                    <m:r>
                      <a:rPr lang="en-US" b="0" i="1" smtClean="0">
                        <a:latin typeface="Cambria Math" panose="02040503050406030204" pitchFamily="18" charset="0"/>
                      </a:rPr>
                      <m:t>)</m:t>
                    </m:r>
                  </m:oMath>
                </a14:m>
                <a:r>
                  <a:rPr lang="en-US" b="0" dirty="0" smtClean="0"/>
                  <a:t>, …</a:t>
                </a:r>
              </a:p>
              <a:p>
                <a:r>
                  <a:rPr lang="en-US" dirty="0" smtClean="0"/>
                  <a:t>Then we would like to use modus ponens to conclude </a:t>
                </a:r>
                <a14:m>
                  <m:oMath xmlns:m="http://schemas.openxmlformats.org/officeDocument/2006/math">
                    <m:r>
                      <a:rPr lang="en-US" b="0" i="1" smtClean="0">
                        <a:latin typeface="Cambria Math" panose="02040503050406030204" pitchFamily="18" charset="0"/>
                      </a:rPr>
                      <m:t>𝐾𝑛𝑜𝑤𝑠</m:t>
                    </m:r>
                    <m:r>
                      <a:rPr lang="en-US" b="0" i="1" smtClean="0">
                        <a:latin typeface="Cambria Math" panose="02040503050406030204" pitchFamily="18" charset="0"/>
                      </a:rPr>
                      <m:t>(</m:t>
                    </m:r>
                    <m:r>
                      <a:rPr lang="en-US" b="0" i="1" smtClean="0">
                        <a:latin typeface="Cambria Math" panose="02040503050406030204" pitchFamily="18" charset="0"/>
                      </a:rPr>
                      <m:t>𝐴𝑠h𝑎</m:t>
                    </m:r>
                    <m:r>
                      <a:rPr lang="en-US" b="0" i="1" smtClean="0">
                        <a:latin typeface="Cambria Math" panose="02040503050406030204" pitchFamily="18" charset="0"/>
                      </a:rPr>
                      <m:t>,</m:t>
                    </m:r>
                    <m:r>
                      <a:rPr lang="en-US" b="0" i="1" smtClean="0">
                        <a:latin typeface="Cambria Math" panose="02040503050406030204" pitchFamily="18" charset="0"/>
                      </a:rPr>
                      <m:t>𝐴𝐼</m:t>
                    </m:r>
                    <m:r>
                      <a:rPr lang="en-US" b="0" i="1" smtClean="0">
                        <a:latin typeface="Cambria Math" panose="02040503050406030204" pitchFamily="18" charset="0"/>
                      </a:rPr>
                      <m:t>)</m:t>
                    </m:r>
                  </m:oMath>
                </a14:m>
                <a:endParaRPr lang="en-US" b="0" dirty="0" smtClean="0"/>
              </a:p>
              <a:p>
                <a:r>
                  <a:rPr lang="en-US" dirty="0" smtClean="0"/>
                  <a:t>The key is to know what substitutions to make. Once we know that we can apply modus ponens. </a:t>
                </a:r>
                <a:endParaRPr lang="en-US" dirty="0"/>
              </a:p>
              <a:p>
                <a:r>
                  <a:rPr lang="en-US" b="0" dirty="0" smtClean="0"/>
                  <a:t>This is called lifting the modus ponens from PL(grounded) to FOL.</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43" t="-3501" r="-348" b="-280"/>
                </a:stretch>
              </a:blipFill>
            </p:spPr>
            <p:txBody>
              <a:bodyPr/>
              <a:lstStyle/>
              <a:p>
                <a:r>
                  <a:rPr lang="en-US">
                    <a:noFill/>
                  </a:rPr>
                  <a:t> </a:t>
                </a:r>
              </a:p>
            </p:txBody>
          </p:sp>
        </mc:Fallback>
      </mc:AlternateContent>
    </p:spTree>
    <p:extLst>
      <p:ext uri="{BB962C8B-B14F-4D97-AF65-F5344CB8AC3E}">
        <p14:creationId xmlns:p14="http://schemas.microsoft.com/office/powerpoint/2010/main" val="36244969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925</TotalTime>
  <Words>565</Words>
  <Application>Microsoft Office PowerPoint</Application>
  <PresentationFormat>Widescreen</PresentationFormat>
  <Paragraphs>73</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Cambria Math</vt:lpstr>
      <vt:lpstr>Office Theme</vt:lpstr>
      <vt:lpstr>FOL Inferencing</vt:lpstr>
      <vt:lpstr>KB⊨α ? Universal Quantifiers: Universal Instantiation(UI)</vt:lpstr>
      <vt:lpstr>KB⊨α ? Existential quantifiers: Skolemization</vt:lpstr>
      <vt:lpstr>Propositionalization approach to inferencing in FOL</vt:lpstr>
      <vt:lpstr>Propositionalization</vt:lpstr>
      <vt:lpstr>Decidability</vt:lpstr>
      <vt:lpstr>Query in FOL</vt:lpstr>
      <vt:lpstr>Staying in FOL and finding inference methods (without propositionalization)</vt:lpstr>
      <vt:lpstr>Modus Ponens in FOL</vt:lpstr>
      <vt:lpstr>Unification – a process to create substitutions</vt:lpstr>
      <vt:lpstr>Standardization</vt:lpstr>
      <vt:lpstr>Resolution in FOL</vt:lpstr>
      <vt:lpstr>A Resolution Proof of Criminal(West)  [Fig 9.11]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 Inferencing</dc:title>
  <dc:creator>Badrinath R</dc:creator>
  <cp:lastModifiedBy>Badrinath R</cp:lastModifiedBy>
  <cp:revision>28</cp:revision>
  <dcterms:created xsi:type="dcterms:W3CDTF">2023-03-07T03:59:45Z</dcterms:created>
  <dcterms:modified xsi:type="dcterms:W3CDTF">2023-03-15T10:15:41Z</dcterms:modified>
</cp:coreProperties>
</file>

<file path=docProps/thumbnail.jpeg>
</file>